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9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18288000" cy="10287000"/>
  <p:notesSz cx="6858000" cy="9144000"/>
  <p:embeddedFontLst>
    <p:embeddedFont>
      <p:font typeface="Bree Serif" panose="020B0604020202020204" charset="0"/>
      <p:regular r:id="rId44"/>
    </p:embeddedFont>
    <p:embeddedFont>
      <p:font typeface="Canva Sans 1" panose="020B0604020202020204" charset="0"/>
      <p:regular r:id="rId45"/>
    </p:embeddedFont>
    <p:embeddedFont>
      <p:font typeface="Canva Sans 1 Bold" panose="020B0604020202020204" charset="0"/>
      <p:regular r:id="rId46"/>
    </p:embeddedFont>
    <p:embeddedFont>
      <p:font typeface="Canva Sans 2 Bold" panose="020B0604020202020204" charset="0"/>
      <p:regular r:id="rId47"/>
    </p:embeddedFont>
    <p:embeddedFont>
      <p:font typeface="DejaVu Serif" panose="020B0604020202020204" charset="0"/>
      <p:regular r:id="rId48"/>
    </p:embeddedFont>
    <p:embeddedFont>
      <p:font typeface="DejaVu Serif Bold" panose="020B0604020202020204" charset="0"/>
      <p:regular r:id="rId49"/>
    </p:embeddedFont>
    <p:embeddedFont>
      <p:font typeface="DejaVu Serif Bold Italics" panose="020B0604020202020204" charset="0"/>
      <p:regular r:id="rId50"/>
    </p:embeddedFont>
    <p:embeddedFont>
      <p:font typeface="Droid Serif Bold" panose="020B0604020202020204" charset="0"/>
      <p:regular r:id="rId51"/>
    </p:embeddedFont>
    <p:embeddedFont>
      <p:font typeface="Glacial Indifference" panose="020B0604020202020204" charset="0"/>
      <p:regular r:id="rId52"/>
    </p:embeddedFont>
    <p:embeddedFont>
      <p:font typeface="Helios Bold" panose="020B0604020202020204" charset="0"/>
      <p:regular r:id="rId53"/>
    </p:embeddedFont>
    <p:embeddedFont>
      <p:font typeface="Poppins Ultra-Bold" panose="020B0604020202020204" charset="0"/>
      <p:regular r:id="rId54"/>
    </p:embeddedFont>
    <p:embeddedFont>
      <p:font typeface="Roboto Bold" panose="020B0604020202020204" charset="0"/>
      <p:regular r:id="rId55"/>
    </p:embeddedFont>
    <p:embeddedFont>
      <p:font typeface="TT Hoves" panose="020B0604020202020204"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46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gif"/><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7.png"/><Relationship Id="rId10" Type="http://schemas.openxmlformats.org/officeDocument/2006/relationships/image" Target="../media/image32.svg"/><Relationship Id="rId4" Type="http://schemas.openxmlformats.org/officeDocument/2006/relationships/image" Target="../media/image18.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sv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sv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1.png"/><Relationship Id="rId5" Type="http://schemas.openxmlformats.org/officeDocument/2006/relationships/image" Target="../media/image10.sv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svg"/><Relationship Id="rId3" Type="http://schemas.openxmlformats.org/officeDocument/2006/relationships/image" Target="../media/image10.svg"/><Relationship Id="rId7" Type="http://schemas.openxmlformats.org/officeDocument/2006/relationships/image" Target="../media/image66.svg"/><Relationship Id="rId12" Type="http://schemas.openxmlformats.org/officeDocument/2006/relationships/image" Target="../media/image7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29.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png"/><Relationship Id="rId9"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40.xml.rels><?xml version="1.0" encoding="UTF-8" standalone="yes"?>
<Relationships xmlns="http://schemas.openxmlformats.org/package/2006/relationships"><Relationship Id="rId3" Type="http://schemas.openxmlformats.org/officeDocument/2006/relationships/image" Target="../media/image73.svg"/><Relationship Id="rId7" Type="http://schemas.openxmlformats.org/officeDocument/2006/relationships/image" Target="../media/image10.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5.sv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2.png"/><Relationship Id="rId7" Type="http://schemas.openxmlformats.org/officeDocument/2006/relationships/image" Target="../media/image9.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75.svg"/><Relationship Id="rId4" Type="http://schemas.openxmlformats.org/officeDocument/2006/relationships/image" Target="../media/image73.svg"/><Relationship Id="rId9" Type="http://schemas.openxmlformats.org/officeDocument/2006/relationships/image" Target="../media/image74.png"/></Relationships>
</file>

<file path=ppt/slides/_rels/slide42.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svg"/><Relationship Id="rId11" Type="http://schemas.openxmlformats.org/officeDocument/2006/relationships/image" Target="../media/image11.pn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7943" y="5889485"/>
            <a:ext cx="11467484" cy="1432963"/>
            <a:chOff x="0" y="0"/>
            <a:chExt cx="3020243" cy="231622"/>
          </a:xfrm>
        </p:grpSpPr>
        <p:sp>
          <p:nvSpPr>
            <p:cNvPr id="3" name="Freeform 3"/>
            <p:cNvSpPr/>
            <p:nvPr/>
          </p:nvSpPr>
          <p:spPr>
            <a:xfrm>
              <a:off x="0" y="0"/>
              <a:ext cx="3020243" cy="231622"/>
            </a:xfrm>
            <a:custGeom>
              <a:avLst/>
              <a:gdLst/>
              <a:ahLst/>
              <a:cxnLst/>
              <a:rect l="l" t="t" r="r" b="b"/>
              <a:pathLst>
                <a:path w="3020243" h="231622">
                  <a:moveTo>
                    <a:pt x="67512" y="0"/>
                  </a:moveTo>
                  <a:lnTo>
                    <a:pt x="2952731" y="0"/>
                  </a:lnTo>
                  <a:cubicBezTo>
                    <a:pt x="2990017" y="0"/>
                    <a:pt x="3020243" y="30226"/>
                    <a:pt x="3020243" y="67512"/>
                  </a:cubicBezTo>
                  <a:lnTo>
                    <a:pt x="3020243" y="164110"/>
                  </a:lnTo>
                  <a:cubicBezTo>
                    <a:pt x="3020243" y="201396"/>
                    <a:pt x="2990017" y="231622"/>
                    <a:pt x="2952731" y="231622"/>
                  </a:cubicBezTo>
                  <a:lnTo>
                    <a:pt x="67512" y="231622"/>
                  </a:lnTo>
                  <a:cubicBezTo>
                    <a:pt x="49607" y="231622"/>
                    <a:pt x="32435" y="224509"/>
                    <a:pt x="19774" y="211848"/>
                  </a:cubicBezTo>
                  <a:cubicBezTo>
                    <a:pt x="7113" y="199187"/>
                    <a:pt x="0" y="182015"/>
                    <a:pt x="0" y="164110"/>
                  </a:cubicBezTo>
                  <a:lnTo>
                    <a:pt x="0" y="67512"/>
                  </a:lnTo>
                  <a:cubicBezTo>
                    <a:pt x="0" y="30226"/>
                    <a:pt x="30226" y="0"/>
                    <a:pt x="67512" y="0"/>
                  </a:cubicBezTo>
                  <a:close/>
                </a:path>
              </a:pathLst>
            </a:custGeom>
            <a:solidFill>
              <a:srgbClr val="516789"/>
            </a:solidFill>
          </p:spPr>
          <p:txBody>
            <a:bodyPr/>
            <a:lstStyle/>
            <a:p>
              <a:endParaRPr lang="en-US"/>
            </a:p>
          </p:txBody>
        </p:sp>
        <p:sp>
          <p:nvSpPr>
            <p:cNvPr id="4" name="TextBox 4"/>
            <p:cNvSpPr txBox="1"/>
            <p:nvPr/>
          </p:nvSpPr>
          <p:spPr>
            <a:xfrm>
              <a:off x="0" y="-38100"/>
              <a:ext cx="3020243" cy="26972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800000">
            <a:off x="7708610" y="-412494"/>
            <a:ext cx="18562305" cy="8555165"/>
            <a:chOff x="0" y="0"/>
            <a:chExt cx="406400" cy="187305"/>
          </a:xfrm>
        </p:grpSpPr>
        <p:sp>
          <p:nvSpPr>
            <p:cNvPr id="6" name="Freeform 6"/>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516789"/>
            </a:solidFill>
          </p:spPr>
          <p:txBody>
            <a:bodyPr/>
            <a:lstStyle/>
            <a:p>
              <a:endParaRPr lang="en-US"/>
            </a:p>
          </p:txBody>
        </p:sp>
        <p:sp>
          <p:nvSpPr>
            <p:cNvPr id="7" name="TextBox 7"/>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8" name="Group 8"/>
          <p:cNvGrpSpPr>
            <a:grpSpLocks noChangeAspect="1"/>
          </p:cNvGrpSpPr>
          <p:nvPr/>
        </p:nvGrpSpPr>
        <p:grpSpPr>
          <a:xfrm>
            <a:off x="11007759" y="1185706"/>
            <a:ext cx="12503082" cy="10287000"/>
            <a:chOff x="0" y="0"/>
            <a:chExt cx="6184570" cy="5088399"/>
          </a:xfrm>
        </p:grpSpPr>
        <p:sp>
          <p:nvSpPr>
            <p:cNvPr id="9" name="Freeform 9"/>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txBody>
            <a:bodyPr/>
            <a:lstStyle/>
            <a:p>
              <a:endParaRPr lang="en-US"/>
            </a:p>
          </p:txBody>
        </p:sp>
        <p:sp>
          <p:nvSpPr>
            <p:cNvPr id="10" name="Freeform 10"/>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t="-2877" b="-2877"/>
              </a:stretch>
            </a:blipFill>
          </p:spPr>
          <p:txBody>
            <a:bodyPr/>
            <a:lstStyle/>
            <a:p>
              <a:endParaRPr lang="en-US"/>
            </a:p>
          </p:txBody>
        </p:sp>
      </p:grpSp>
      <p:grpSp>
        <p:nvGrpSpPr>
          <p:cNvPr id="11" name="Group 11"/>
          <p:cNvGrpSpPr/>
          <p:nvPr/>
        </p:nvGrpSpPr>
        <p:grpSpPr>
          <a:xfrm>
            <a:off x="8326479" y="7322449"/>
            <a:ext cx="7555842" cy="3482406"/>
            <a:chOff x="0" y="0"/>
            <a:chExt cx="406400" cy="187305"/>
          </a:xfrm>
        </p:grpSpPr>
        <p:sp>
          <p:nvSpPr>
            <p:cNvPr id="12" name="Freeform 12"/>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516789">
                <a:alpha val="80000"/>
              </a:srgbClr>
            </a:solidFill>
          </p:spPr>
          <p:txBody>
            <a:bodyPr/>
            <a:lstStyle/>
            <a:p>
              <a:endParaRPr lang="en-US"/>
            </a:p>
          </p:txBody>
        </p:sp>
        <p:sp>
          <p:nvSpPr>
            <p:cNvPr id="13" name="TextBox 13"/>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4" name="Group 14"/>
          <p:cNvGrpSpPr/>
          <p:nvPr/>
        </p:nvGrpSpPr>
        <p:grpSpPr>
          <a:xfrm>
            <a:off x="406252" y="4236798"/>
            <a:ext cx="10332601" cy="2357438"/>
            <a:chOff x="0" y="0"/>
            <a:chExt cx="13776801" cy="3143251"/>
          </a:xfrm>
        </p:grpSpPr>
        <p:sp>
          <p:nvSpPr>
            <p:cNvPr id="15" name="TextBox 15"/>
            <p:cNvSpPr txBox="1"/>
            <p:nvPr/>
          </p:nvSpPr>
          <p:spPr>
            <a:xfrm>
              <a:off x="0" y="2435649"/>
              <a:ext cx="13776801" cy="707602"/>
            </a:xfrm>
            <a:prstGeom prst="rect">
              <a:avLst/>
            </a:prstGeom>
          </p:spPr>
          <p:txBody>
            <a:bodyPr lIns="0" tIns="0" rIns="0" bIns="0" rtlCol="0" anchor="t">
              <a:spAutoFit/>
            </a:bodyPr>
            <a:lstStyle/>
            <a:p>
              <a:pPr algn="l">
                <a:lnSpc>
                  <a:spcPts val="4479"/>
                </a:lnSpc>
              </a:pPr>
              <a:endParaRPr/>
            </a:p>
          </p:txBody>
        </p:sp>
        <p:sp>
          <p:nvSpPr>
            <p:cNvPr id="16" name="TextBox 16"/>
            <p:cNvSpPr txBox="1"/>
            <p:nvPr/>
          </p:nvSpPr>
          <p:spPr>
            <a:xfrm>
              <a:off x="0" y="-9525"/>
              <a:ext cx="13776801" cy="2191385"/>
            </a:xfrm>
            <a:prstGeom prst="rect">
              <a:avLst/>
            </a:prstGeom>
          </p:spPr>
          <p:txBody>
            <a:bodyPr lIns="0" tIns="0" rIns="0" bIns="0" rtlCol="0" anchor="t">
              <a:spAutoFit/>
            </a:bodyPr>
            <a:lstStyle/>
            <a:p>
              <a:pPr algn="l">
                <a:lnSpc>
                  <a:spcPts val="12839"/>
                </a:lnSpc>
              </a:pPr>
              <a:r>
                <a:rPr lang="en-US" sz="10699">
                  <a:solidFill>
                    <a:srgbClr val="516789"/>
                  </a:solidFill>
                  <a:latin typeface="DejaVu Serif Bold"/>
                </a:rPr>
                <a:t>METROBAS</a:t>
              </a:r>
            </a:p>
          </p:txBody>
        </p:sp>
      </p:grpSp>
      <p:sp>
        <p:nvSpPr>
          <p:cNvPr id="17" name="TextBox 17"/>
          <p:cNvSpPr txBox="1"/>
          <p:nvPr/>
        </p:nvSpPr>
        <p:spPr>
          <a:xfrm>
            <a:off x="2359115" y="702569"/>
            <a:ext cx="6426875" cy="1589405"/>
          </a:xfrm>
          <a:prstGeom prst="rect">
            <a:avLst/>
          </a:prstGeom>
        </p:spPr>
        <p:txBody>
          <a:bodyPr lIns="0" tIns="0" rIns="0" bIns="0" rtlCol="0" anchor="t">
            <a:spAutoFit/>
          </a:bodyPr>
          <a:lstStyle/>
          <a:p>
            <a:pPr algn="l">
              <a:lnSpc>
                <a:spcPts val="3219"/>
              </a:lnSpc>
            </a:pPr>
            <a:r>
              <a:rPr lang="en-US" sz="2299" spc="149">
                <a:solidFill>
                  <a:srgbClr val="000000"/>
                </a:solidFill>
                <a:latin typeface="Bree Serif"/>
              </a:rPr>
              <a:t>Ain Shams University</a:t>
            </a:r>
          </a:p>
          <a:p>
            <a:pPr algn="l">
              <a:lnSpc>
                <a:spcPts val="3219"/>
              </a:lnSpc>
            </a:pPr>
            <a:r>
              <a:rPr lang="en-US" sz="2299" spc="149">
                <a:solidFill>
                  <a:srgbClr val="000000"/>
                </a:solidFill>
                <a:latin typeface="Bree Serif"/>
              </a:rPr>
              <a:t>Faculty of Computer &amp; Information Science</a:t>
            </a:r>
          </a:p>
          <a:p>
            <a:pPr algn="l">
              <a:lnSpc>
                <a:spcPts val="3219"/>
              </a:lnSpc>
            </a:pPr>
            <a:r>
              <a:rPr lang="en-US" sz="2299" spc="149">
                <a:solidFill>
                  <a:srgbClr val="000000"/>
                </a:solidFill>
                <a:latin typeface="Bree Serif"/>
              </a:rPr>
              <a:t>Information Systems Department</a:t>
            </a:r>
          </a:p>
          <a:p>
            <a:pPr algn="l">
              <a:lnSpc>
                <a:spcPts val="3219"/>
              </a:lnSpc>
              <a:spcBef>
                <a:spcPct val="0"/>
              </a:spcBef>
            </a:pPr>
            <a:endParaRPr lang="en-US" sz="2299" spc="149">
              <a:solidFill>
                <a:srgbClr val="000000"/>
              </a:solidFill>
              <a:latin typeface="Bree Serif"/>
            </a:endParaRPr>
          </a:p>
        </p:txBody>
      </p:sp>
      <p:sp>
        <p:nvSpPr>
          <p:cNvPr id="18" name="Freeform 18"/>
          <p:cNvSpPr/>
          <p:nvPr/>
        </p:nvSpPr>
        <p:spPr>
          <a:xfrm>
            <a:off x="-108716" y="318845"/>
            <a:ext cx="2274831" cy="2221597"/>
          </a:xfrm>
          <a:custGeom>
            <a:avLst/>
            <a:gdLst/>
            <a:ahLst/>
            <a:cxnLst/>
            <a:rect l="l" t="t" r="r" b="b"/>
            <a:pathLst>
              <a:path w="2274831" h="2221597">
                <a:moveTo>
                  <a:pt x="0" y="0"/>
                </a:moveTo>
                <a:lnTo>
                  <a:pt x="2274832" y="0"/>
                </a:lnTo>
                <a:lnTo>
                  <a:pt x="2274832" y="2221597"/>
                </a:lnTo>
                <a:lnTo>
                  <a:pt x="0" y="2221597"/>
                </a:lnTo>
                <a:lnTo>
                  <a:pt x="0" y="0"/>
                </a:lnTo>
                <a:close/>
              </a:path>
            </a:pathLst>
          </a:custGeom>
          <a:blipFill>
            <a:blip r:embed="rId3"/>
            <a:stretch>
              <a:fillRect r="-14961"/>
            </a:stretch>
          </a:blipFill>
        </p:spPr>
        <p:txBody>
          <a:bodyPr/>
          <a:lstStyle/>
          <a:p>
            <a:endParaRPr lang="en-US"/>
          </a:p>
        </p:txBody>
      </p:sp>
      <p:sp>
        <p:nvSpPr>
          <p:cNvPr id="19" name="TextBox 19"/>
          <p:cNvSpPr txBox="1"/>
          <p:nvPr/>
        </p:nvSpPr>
        <p:spPr>
          <a:xfrm>
            <a:off x="1716981" y="5943361"/>
            <a:ext cx="6248043" cy="1225550"/>
          </a:xfrm>
          <a:prstGeom prst="rect">
            <a:avLst/>
          </a:prstGeom>
        </p:spPr>
        <p:txBody>
          <a:bodyPr lIns="0" tIns="0" rIns="0" bIns="0" rtlCol="0" anchor="t">
            <a:spAutoFit/>
          </a:bodyPr>
          <a:lstStyle/>
          <a:p>
            <a:pPr algn="ctr">
              <a:lnSpc>
                <a:spcPts val="4900"/>
              </a:lnSpc>
            </a:pPr>
            <a:r>
              <a:rPr lang="en-US" sz="3500" spc="227" dirty="0">
                <a:solidFill>
                  <a:srgbClr val="FFFFFF"/>
                </a:solidFill>
                <a:latin typeface="Bree Serif"/>
              </a:rPr>
              <a:t>Transportation Application</a:t>
            </a:r>
          </a:p>
          <a:p>
            <a:pPr algn="ctr">
              <a:lnSpc>
                <a:spcPts val="4900"/>
              </a:lnSpc>
              <a:spcBef>
                <a:spcPct val="0"/>
              </a:spcBef>
            </a:pPr>
            <a:endParaRPr lang="en-US" sz="3500" spc="227" dirty="0">
              <a:solidFill>
                <a:srgbClr val="FFFFFF"/>
              </a:solidFill>
              <a:latin typeface="Bree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930" y="3523215"/>
            <a:ext cx="8198896" cy="4536659"/>
          </a:xfrm>
          <a:custGeom>
            <a:avLst/>
            <a:gdLst/>
            <a:ahLst/>
            <a:cxnLst/>
            <a:rect l="l" t="t" r="r" b="b"/>
            <a:pathLst>
              <a:path w="8198896" h="4536659">
                <a:moveTo>
                  <a:pt x="0" y="0"/>
                </a:moveTo>
                <a:lnTo>
                  <a:pt x="8198896" y="0"/>
                </a:lnTo>
                <a:lnTo>
                  <a:pt x="8198896" y="4536660"/>
                </a:lnTo>
                <a:lnTo>
                  <a:pt x="0" y="4536660"/>
                </a:lnTo>
                <a:lnTo>
                  <a:pt x="0" y="0"/>
                </a:lnTo>
                <a:close/>
              </a:path>
            </a:pathLst>
          </a:custGeom>
          <a:blipFill>
            <a:blip r:embed="rId2"/>
            <a:stretch>
              <a:fillRect t="-134" b="-134"/>
            </a:stretch>
          </a:blipFill>
        </p:spPr>
        <p:txBody>
          <a:bodyPr/>
          <a:lstStyle/>
          <a:p>
            <a:endParaRPr lang="en-US"/>
          </a:p>
        </p:txBody>
      </p:sp>
      <p:pic>
        <p:nvPicPr>
          <p:cNvPr id="3" name="Picture 3"/>
          <p:cNvPicPr>
            <a:picLocks noChangeAspect="1"/>
          </p:cNvPicPr>
          <p:nvPr/>
        </p:nvPicPr>
        <p:blipFill>
          <a:blip r:embed="rId3"/>
          <a:srcRect/>
          <a:stretch>
            <a:fillRect/>
          </a:stretch>
        </p:blipFill>
        <p:spPr>
          <a:xfrm rot="2217951">
            <a:off x="3277145" y="5143336"/>
            <a:ext cx="334849" cy="465068"/>
          </a:xfrm>
          <a:prstGeom prst="rect">
            <a:avLst/>
          </a:prstGeom>
        </p:spPr>
      </p:pic>
      <p:pic>
        <p:nvPicPr>
          <p:cNvPr id="4" name="Picture 4"/>
          <p:cNvPicPr>
            <a:picLocks noChangeAspect="1"/>
          </p:cNvPicPr>
          <p:nvPr/>
        </p:nvPicPr>
        <p:blipFill>
          <a:blip r:embed="rId3"/>
          <a:srcRect/>
          <a:stretch>
            <a:fillRect/>
          </a:stretch>
        </p:blipFill>
        <p:spPr>
          <a:xfrm rot="2217951">
            <a:off x="3550748" y="5338829"/>
            <a:ext cx="334849" cy="465068"/>
          </a:xfrm>
          <a:prstGeom prst="rect">
            <a:avLst/>
          </a:prstGeom>
        </p:spPr>
      </p:pic>
      <p:pic>
        <p:nvPicPr>
          <p:cNvPr id="5" name="Picture 5"/>
          <p:cNvPicPr>
            <a:picLocks noChangeAspect="1"/>
          </p:cNvPicPr>
          <p:nvPr/>
        </p:nvPicPr>
        <p:blipFill>
          <a:blip r:embed="rId3"/>
          <a:srcRect/>
          <a:stretch>
            <a:fillRect/>
          </a:stretch>
        </p:blipFill>
        <p:spPr>
          <a:xfrm rot="2217951">
            <a:off x="3824351" y="5559011"/>
            <a:ext cx="334849" cy="465068"/>
          </a:xfrm>
          <a:prstGeom prst="rect">
            <a:avLst/>
          </a:prstGeom>
        </p:spPr>
      </p:pic>
      <p:pic>
        <p:nvPicPr>
          <p:cNvPr id="6" name="Picture 6"/>
          <p:cNvPicPr>
            <a:picLocks noChangeAspect="1"/>
          </p:cNvPicPr>
          <p:nvPr/>
        </p:nvPicPr>
        <p:blipFill>
          <a:blip r:embed="rId3"/>
          <a:srcRect/>
          <a:stretch>
            <a:fillRect/>
          </a:stretch>
        </p:blipFill>
        <p:spPr>
          <a:xfrm rot="2217951">
            <a:off x="4097953" y="5716280"/>
            <a:ext cx="334849" cy="465068"/>
          </a:xfrm>
          <a:prstGeom prst="rect">
            <a:avLst/>
          </a:prstGeom>
        </p:spPr>
      </p:pic>
      <p:sp>
        <p:nvSpPr>
          <p:cNvPr id="7" name="TextBox 7"/>
          <p:cNvSpPr txBox="1"/>
          <p:nvPr/>
        </p:nvSpPr>
        <p:spPr>
          <a:xfrm>
            <a:off x="755162" y="8859975"/>
            <a:ext cx="7488572" cy="836870"/>
          </a:xfrm>
          <a:prstGeom prst="rect">
            <a:avLst/>
          </a:prstGeom>
        </p:spPr>
        <p:txBody>
          <a:bodyPr lIns="0" tIns="0" rIns="0" bIns="0" rtlCol="0" anchor="t">
            <a:spAutoFit/>
          </a:bodyPr>
          <a:lstStyle/>
          <a:p>
            <a:pPr algn="ctr">
              <a:lnSpc>
                <a:spcPts val="6898"/>
              </a:lnSpc>
              <a:spcBef>
                <a:spcPct val="0"/>
              </a:spcBef>
            </a:pPr>
            <a:r>
              <a:rPr lang="en-US" sz="4927" dirty="0">
                <a:solidFill>
                  <a:srgbClr val="516789"/>
                </a:solidFill>
                <a:latin typeface="DejaVu Serif Bold"/>
              </a:rPr>
              <a:t>Lowest time </a:t>
            </a:r>
          </a:p>
        </p:txBody>
      </p:sp>
      <p:sp>
        <p:nvSpPr>
          <p:cNvPr id="8" name="TextBox 8"/>
          <p:cNvSpPr txBox="1"/>
          <p:nvPr/>
        </p:nvSpPr>
        <p:spPr>
          <a:xfrm>
            <a:off x="2966686" y="3749961"/>
            <a:ext cx="1138431" cy="1021020"/>
          </a:xfrm>
          <a:prstGeom prst="rect">
            <a:avLst/>
          </a:prstGeom>
        </p:spPr>
        <p:txBody>
          <a:bodyPr lIns="0" tIns="0" rIns="0" bIns="0" rtlCol="0" anchor="t">
            <a:spAutoFit/>
          </a:bodyPr>
          <a:lstStyle/>
          <a:p>
            <a:pPr algn="ctr">
              <a:lnSpc>
                <a:spcPts val="8298"/>
              </a:lnSpc>
              <a:spcBef>
                <a:spcPct val="0"/>
              </a:spcBef>
            </a:pPr>
            <a:r>
              <a:rPr lang="en-US" sz="5927">
                <a:solidFill>
                  <a:srgbClr val="516789"/>
                </a:solidFill>
                <a:latin typeface="DejaVu Serif Bold"/>
              </a:rPr>
              <a:t>S</a:t>
            </a:r>
          </a:p>
        </p:txBody>
      </p:sp>
      <p:sp>
        <p:nvSpPr>
          <p:cNvPr id="9" name="TextBox 9"/>
          <p:cNvSpPr txBox="1"/>
          <p:nvPr/>
        </p:nvSpPr>
        <p:spPr>
          <a:xfrm>
            <a:off x="6579325" y="6306954"/>
            <a:ext cx="1138431" cy="1021020"/>
          </a:xfrm>
          <a:prstGeom prst="rect">
            <a:avLst/>
          </a:prstGeom>
        </p:spPr>
        <p:txBody>
          <a:bodyPr lIns="0" tIns="0" rIns="0" bIns="0" rtlCol="0" anchor="t">
            <a:spAutoFit/>
          </a:bodyPr>
          <a:lstStyle/>
          <a:p>
            <a:pPr algn="ctr">
              <a:lnSpc>
                <a:spcPts val="8298"/>
              </a:lnSpc>
              <a:spcBef>
                <a:spcPct val="0"/>
              </a:spcBef>
            </a:pPr>
            <a:r>
              <a:rPr lang="en-US" sz="5927">
                <a:solidFill>
                  <a:srgbClr val="516789"/>
                </a:solidFill>
                <a:latin typeface="DejaVu Serif Bold"/>
              </a:rPr>
              <a:t>D</a:t>
            </a:r>
          </a:p>
        </p:txBody>
      </p:sp>
      <p:sp>
        <p:nvSpPr>
          <p:cNvPr id="10" name="Freeform 10"/>
          <p:cNvSpPr/>
          <p:nvPr/>
        </p:nvSpPr>
        <p:spPr>
          <a:xfrm>
            <a:off x="12141738" y="221533"/>
            <a:ext cx="1575993" cy="1614334"/>
          </a:xfrm>
          <a:custGeom>
            <a:avLst/>
            <a:gdLst/>
            <a:ahLst/>
            <a:cxnLst/>
            <a:rect l="l" t="t" r="r" b="b"/>
            <a:pathLst>
              <a:path w="1575993" h="1614334">
                <a:moveTo>
                  <a:pt x="0" y="0"/>
                </a:moveTo>
                <a:lnTo>
                  <a:pt x="1575994" y="0"/>
                </a:lnTo>
                <a:lnTo>
                  <a:pt x="1575994" y="1614334"/>
                </a:lnTo>
                <a:lnTo>
                  <a:pt x="0" y="1614334"/>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755162" y="197756"/>
            <a:ext cx="11386576" cy="1427419"/>
          </a:xfrm>
          <a:prstGeom prst="rect">
            <a:avLst/>
          </a:prstGeom>
        </p:spPr>
        <p:txBody>
          <a:bodyPr lIns="0" tIns="0" rIns="0" bIns="0" rtlCol="0" anchor="t">
            <a:spAutoFit/>
          </a:bodyPr>
          <a:lstStyle/>
          <a:p>
            <a:pPr algn="l">
              <a:lnSpc>
                <a:spcPts val="5638"/>
              </a:lnSpc>
              <a:spcBef>
                <a:spcPct val="0"/>
              </a:spcBef>
            </a:pPr>
            <a:r>
              <a:rPr lang="en-US" sz="4027">
                <a:solidFill>
                  <a:srgbClr val="516789"/>
                </a:solidFill>
                <a:latin typeface="DejaVu Serif Bold"/>
              </a:rPr>
              <a:t>How the user can choose the path he wants to take?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891787" y="6149819"/>
            <a:ext cx="8116692" cy="47625"/>
          </a:xfrm>
          <a:custGeom>
            <a:avLst/>
            <a:gdLst/>
            <a:ahLst/>
            <a:cxnLst/>
            <a:rect l="l" t="t" r="r" b="b"/>
            <a:pathLst>
              <a:path w="8116692" h="47625">
                <a:moveTo>
                  <a:pt x="0" y="0"/>
                </a:moveTo>
                <a:lnTo>
                  <a:pt x="8116692" y="0"/>
                </a:lnTo>
                <a:lnTo>
                  <a:pt x="8116692" y="47625"/>
                </a:lnTo>
                <a:lnTo>
                  <a:pt x="0" y="47625"/>
                </a:lnTo>
                <a:lnTo>
                  <a:pt x="0" y="0"/>
                </a:lnTo>
                <a:close/>
              </a:path>
            </a:pathLst>
          </a:custGeom>
          <a:blipFill>
            <a:blip r:embed="rId2"/>
            <a:stretch>
              <a:fillRect b="-709538"/>
            </a:stretch>
          </a:blipFill>
        </p:spPr>
        <p:txBody>
          <a:bodyPr/>
          <a:lstStyle/>
          <a:p>
            <a:endParaRPr lang="en-US"/>
          </a:p>
        </p:txBody>
      </p:sp>
      <p:sp>
        <p:nvSpPr>
          <p:cNvPr id="3" name="Freeform 3"/>
          <p:cNvSpPr/>
          <p:nvPr/>
        </p:nvSpPr>
        <p:spPr>
          <a:xfrm>
            <a:off x="165930" y="3523215"/>
            <a:ext cx="8198896" cy="4536659"/>
          </a:xfrm>
          <a:custGeom>
            <a:avLst/>
            <a:gdLst/>
            <a:ahLst/>
            <a:cxnLst/>
            <a:rect l="l" t="t" r="r" b="b"/>
            <a:pathLst>
              <a:path w="8198896" h="4536659">
                <a:moveTo>
                  <a:pt x="0" y="0"/>
                </a:moveTo>
                <a:lnTo>
                  <a:pt x="8198896" y="0"/>
                </a:lnTo>
                <a:lnTo>
                  <a:pt x="8198896" y="4536660"/>
                </a:lnTo>
                <a:lnTo>
                  <a:pt x="0" y="4536660"/>
                </a:lnTo>
                <a:lnTo>
                  <a:pt x="0" y="0"/>
                </a:lnTo>
                <a:close/>
              </a:path>
            </a:pathLst>
          </a:custGeom>
          <a:blipFill>
            <a:blip r:embed="rId3"/>
            <a:stretch>
              <a:fillRect t="-134" b="-134"/>
            </a:stretch>
          </a:blipFill>
        </p:spPr>
        <p:txBody>
          <a:bodyPr/>
          <a:lstStyle/>
          <a:p>
            <a:endParaRPr lang="en-US"/>
          </a:p>
        </p:txBody>
      </p:sp>
      <p:sp>
        <p:nvSpPr>
          <p:cNvPr id="4" name="Freeform 4"/>
          <p:cNvSpPr/>
          <p:nvPr/>
        </p:nvSpPr>
        <p:spPr>
          <a:xfrm>
            <a:off x="9259695" y="2900643"/>
            <a:ext cx="7999605" cy="5609584"/>
          </a:xfrm>
          <a:custGeom>
            <a:avLst/>
            <a:gdLst/>
            <a:ahLst/>
            <a:cxnLst/>
            <a:rect l="l" t="t" r="r" b="b"/>
            <a:pathLst>
              <a:path w="7999605" h="5609584">
                <a:moveTo>
                  <a:pt x="0" y="0"/>
                </a:moveTo>
                <a:lnTo>
                  <a:pt x="7999605" y="0"/>
                </a:lnTo>
                <a:lnTo>
                  <a:pt x="7999605" y="5609584"/>
                </a:lnTo>
                <a:lnTo>
                  <a:pt x="0" y="5609584"/>
                </a:lnTo>
                <a:lnTo>
                  <a:pt x="0" y="0"/>
                </a:lnTo>
                <a:close/>
              </a:path>
            </a:pathLst>
          </a:custGeom>
          <a:blipFill>
            <a:blip r:embed="rId4"/>
            <a:stretch>
              <a:fillRect t="-16786" b="-25819"/>
            </a:stretch>
          </a:blipFill>
        </p:spPr>
        <p:txBody>
          <a:bodyPr/>
          <a:lstStyle/>
          <a:p>
            <a:endParaRPr lang="en-US"/>
          </a:p>
        </p:txBody>
      </p:sp>
      <p:pic>
        <p:nvPicPr>
          <p:cNvPr id="5" name="Picture 5"/>
          <p:cNvPicPr>
            <a:picLocks noChangeAspect="1"/>
          </p:cNvPicPr>
          <p:nvPr/>
        </p:nvPicPr>
        <p:blipFill>
          <a:blip r:embed="rId5"/>
          <a:srcRect/>
          <a:stretch>
            <a:fillRect/>
          </a:stretch>
        </p:blipFill>
        <p:spPr>
          <a:xfrm rot="2217951">
            <a:off x="3277145" y="5143336"/>
            <a:ext cx="334849" cy="465068"/>
          </a:xfrm>
          <a:prstGeom prst="rect">
            <a:avLst/>
          </a:prstGeom>
        </p:spPr>
      </p:pic>
      <p:pic>
        <p:nvPicPr>
          <p:cNvPr id="6" name="Picture 6"/>
          <p:cNvPicPr>
            <a:picLocks noChangeAspect="1"/>
          </p:cNvPicPr>
          <p:nvPr/>
        </p:nvPicPr>
        <p:blipFill>
          <a:blip r:embed="rId5"/>
          <a:srcRect/>
          <a:stretch>
            <a:fillRect/>
          </a:stretch>
        </p:blipFill>
        <p:spPr>
          <a:xfrm rot="2217951">
            <a:off x="3550748" y="5338829"/>
            <a:ext cx="334849" cy="465068"/>
          </a:xfrm>
          <a:prstGeom prst="rect">
            <a:avLst/>
          </a:prstGeom>
        </p:spPr>
      </p:pic>
      <p:pic>
        <p:nvPicPr>
          <p:cNvPr id="7" name="Picture 7"/>
          <p:cNvPicPr>
            <a:picLocks noChangeAspect="1"/>
          </p:cNvPicPr>
          <p:nvPr/>
        </p:nvPicPr>
        <p:blipFill>
          <a:blip r:embed="rId5"/>
          <a:srcRect/>
          <a:stretch>
            <a:fillRect/>
          </a:stretch>
        </p:blipFill>
        <p:spPr>
          <a:xfrm rot="2217951">
            <a:off x="3824351" y="5559011"/>
            <a:ext cx="334849" cy="465068"/>
          </a:xfrm>
          <a:prstGeom prst="rect">
            <a:avLst/>
          </a:prstGeom>
        </p:spPr>
      </p:pic>
      <p:pic>
        <p:nvPicPr>
          <p:cNvPr id="8" name="Picture 8"/>
          <p:cNvPicPr>
            <a:picLocks noChangeAspect="1"/>
          </p:cNvPicPr>
          <p:nvPr/>
        </p:nvPicPr>
        <p:blipFill>
          <a:blip r:embed="rId5"/>
          <a:srcRect/>
          <a:stretch>
            <a:fillRect/>
          </a:stretch>
        </p:blipFill>
        <p:spPr>
          <a:xfrm rot="2217951">
            <a:off x="4097953" y="5716280"/>
            <a:ext cx="334849" cy="465068"/>
          </a:xfrm>
          <a:prstGeom prst="rect">
            <a:avLst/>
          </a:prstGeom>
        </p:spPr>
      </p:pic>
      <p:sp>
        <p:nvSpPr>
          <p:cNvPr id="9" name="TextBox 9"/>
          <p:cNvSpPr txBox="1"/>
          <p:nvPr/>
        </p:nvSpPr>
        <p:spPr>
          <a:xfrm>
            <a:off x="9859135" y="8850450"/>
            <a:ext cx="7191503" cy="828560"/>
          </a:xfrm>
          <a:prstGeom prst="rect">
            <a:avLst/>
          </a:prstGeom>
        </p:spPr>
        <p:txBody>
          <a:bodyPr lIns="0" tIns="0" rIns="0" bIns="0" rtlCol="0" anchor="t">
            <a:spAutoFit/>
          </a:bodyPr>
          <a:lstStyle/>
          <a:p>
            <a:pPr algn="ctr">
              <a:lnSpc>
                <a:spcPts val="7038"/>
              </a:lnSpc>
              <a:spcBef>
                <a:spcPct val="0"/>
              </a:spcBef>
            </a:pPr>
            <a:r>
              <a:rPr lang="en-US" sz="5027" dirty="0">
                <a:solidFill>
                  <a:srgbClr val="516789"/>
                </a:solidFill>
                <a:latin typeface="DejaVu Serif Bold"/>
              </a:rPr>
              <a:t>less lowest cost</a:t>
            </a:r>
          </a:p>
        </p:txBody>
      </p:sp>
      <p:sp>
        <p:nvSpPr>
          <p:cNvPr id="10" name="TextBox 10"/>
          <p:cNvSpPr txBox="1"/>
          <p:nvPr/>
        </p:nvSpPr>
        <p:spPr>
          <a:xfrm>
            <a:off x="755162" y="8859975"/>
            <a:ext cx="7488572" cy="815864"/>
          </a:xfrm>
          <a:prstGeom prst="rect">
            <a:avLst/>
          </a:prstGeom>
        </p:spPr>
        <p:txBody>
          <a:bodyPr lIns="0" tIns="0" rIns="0" bIns="0" rtlCol="0" anchor="t">
            <a:spAutoFit/>
          </a:bodyPr>
          <a:lstStyle/>
          <a:p>
            <a:pPr algn="ctr">
              <a:lnSpc>
                <a:spcPts val="6898"/>
              </a:lnSpc>
              <a:spcBef>
                <a:spcPct val="0"/>
              </a:spcBef>
            </a:pPr>
            <a:r>
              <a:rPr lang="en-US" sz="4927" dirty="0">
                <a:solidFill>
                  <a:srgbClr val="516789"/>
                </a:solidFill>
                <a:latin typeface="DejaVu Serif Bold"/>
              </a:rPr>
              <a:t>Lowest time</a:t>
            </a:r>
          </a:p>
        </p:txBody>
      </p:sp>
      <p:sp>
        <p:nvSpPr>
          <p:cNvPr id="11" name="TextBox 11"/>
          <p:cNvSpPr txBox="1"/>
          <p:nvPr/>
        </p:nvSpPr>
        <p:spPr>
          <a:xfrm>
            <a:off x="2966686" y="3749961"/>
            <a:ext cx="1138431" cy="1021020"/>
          </a:xfrm>
          <a:prstGeom prst="rect">
            <a:avLst/>
          </a:prstGeom>
        </p:spPr>
        <p:txBody>
          <a:bodyPr lIns="0" tIns="0" rIns="0" bIns="0" rtlCol="0" anchor="t">
            <a:spAutoFit/>
          </a:bodyPr>
          <a:lstStyle/>
          <a:p>
            <a:pPr algn="ctr">
              <a:lnSpc>
                <a:spcPts val="8298"/>
              </a:lnSpc>
              <a:spcBef>
                <a:spcPct val="0"/>
              </a:spcBef>
            </a:pPr>
            <a:r>
              <a:rPr lang="en-US" sz="5927">
                <a:solidFill>
                  <a:srgbClr val="516789"/>
                </a:solidFill>
                <a:latin typeface="DejaVu Serif Bold"/>
              </a:rPr>
              <a:t>S</a:t>
            </a:r>
          </a:p>
        </p:txBody>
      </p:sp>
      <p:sp>
        <p:nvSpPr>
          <p:cNvPr id="12" name="TextBox 12"/>
          <p:cNvSpPr txBox="1"/>
          <p:nvPr/>
        </p:nvSpPr>
        <p:spPr>
          <a:xfrm>
            <a:off x="6579325" y="6306954"/>
            <a:ext cx="1138431" cy="1021020"/>
          </a:xfrm>
          <a:prstGeom prst="rect">
            <a:avLst/>
          </a:prstGeom>
        </p:spPr>
        <p:txBody>
          <a:bodyPr lIns="0" tIns="0" rIns="0" bIns="0" rtlCol="0" anchor="t">
            <a:spAutoFit/>
          </a:bodyPr>
          <a:lstStyle/>
          <a:p>
            <a:pPr algn="ctr">
              <a:lnSpc>
                <a:spcPts val="8298"/>
              </a:lnSpc>
              <a:spcBef>
                <a:spcPct val="0"/>
              </a:spcBef>
            </a:pPr>
            <a:r>
              <a:rPr lang="en-US" sz="5927">
                <a:solidFill>
                  <a:srgbClr val="516789"/>
                </a:solidFill>
                <a:latin typeface="DejaVu Serif Bold"/>
              </a:rPr>
              <a:t>D</a:t>
            </a:r>
          </a:p>
        </p:txBody>
      </p:sp>
      <p:sp>
        <p:nvSpPr>
          <p:cNvPr id="13" name="Freeform 13"/>
          <p:cNvSpPr/>
          <p:nvPr/>
        </p:nvSpPr>
        <p:spPr>
          <a:xfrm>
            <a:off x="12141738" y="221533"/>
            <a:ext cx="1575993" cy="1614334"/>
          </a:xfrm>
          <a:custGeom>
            <a:avLst/>
            <a:gdLst/>
            <a:ahLst/>
            <a:cxnLst/>
            <a:rect l="l" t="t" r="r" b="b"/>
            <a:pathLst>
              <a:path w="1575993" h="1614334">
                <a:moveTo>
                  <a:pt x="0" y="0"/>
                </a:moveTo>
                <a:lnTo>
                  <a:pt x="1575994" y="0"/>
                </a:lnTo>
                <a:lnTo>
                  <a:pt x="1575994" y="1614334"/>
                </a:lnTo>
                <a:lnTo>
                  <a:pt x="0" y="1614334"/>
                </a:lnTo>
                <a:lnTo>
                  <a:pt x="0" y="0"/>
                </a:lnTo>
                <a:close/>
              </a:path>
            </a:pathLst>
          </a:custGeom>
          <a:blipFill>
            <a:blip r:embed="rId6"/>
            <a:stretch>
              <a:fillRect/>
            </a:stretch>
          </a:blipFill>
        </p:spPr>
        <p:txBody>
          <a:bodyPr/>
          <a:lstStyle/>
          <a:p>
            <a:endParaRPr lang="en-US"/>
          </a:p>
        </p:txBody>
      </p:sp>
      <p:sp>
        <p:nvSpPr>
          <p:cNvPr id="14" name="TextBox 14"/>
          <p:cNvSpPr txBox="1"/>
          <p:nvPr/>
        </p:nvSpPr>
        <p:spPr>
          <a:xfrm>
            <a:off x="755162" y="197756"/>
            <a:ext cx="11386576" cy="1427419"/>
          </a:xfrm>
          <a:prstGeom prst="rect">
            <a:avLst/>
          </a:prstGeom>
        </p:spPr>
        <p:txBody>
          <a:bodyPr lIns="0" tIns="0" rIns="0" bIns="0" rtlCol="0" anchor="t">
            <a:spAutoFit/>
          </a:bodyPr>
          <a:lstStyle/>
          <a:p>
            <a:pPr algn="l">
              <a:lnSpc>
                <a:spcPts val="5638"/>
              </a:lnSpc>
              <a:spcBef>
                <a:spcPct val="0"/>
              </a:spcBef>
            </a:pPr>
            <a:r>
              <a:rPr lang="en-US" sz="4027">
                <a:solidFill>
                  <a:srgbClr val="516789"/>
                </a:solidFill>
                <a:latin typeface="DejaVu Serif Bold"/>
              </a:rPr>
              <a:t>How the user can choose the path he wants to take?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3885" y="8711163"/>
            <a:ext cx="5148157" cy="7722235"/>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grpSp>
        <p:nvGrpSpPr>
          <p:cNvPr id="4" name="Group 4"/>
          <p:cNvGrpSpPr/>
          <p:nvPr/>
        </p:nvGrpSpPr>
        <p:grpSpPr>
          <a:xfrm>
            <a:off x="1644136" y="2591645"/>
            <a:ext cx="5253373" cy="5103710"/>
            <a:chOff x="0" y="0"/>
            <a:chExt cx="3468411" cy="3369600"/>
          </a:xfrm>
        </p:grpSpPr>
        <p:sp>
          <p:nvSpPr>
            <p:cNvPr id="5" name="Freeform 5"/>
            <p:cNvSpPr/>
            <p:nvPr/>
          </p:nvSpPr>
          <p:spPr>
            <a:xfrm>
              <a:off x="0" y="0"/>
              <a:ext cx="3468375" cy="3369564"/>
            </a:xfrm>
            <a:custGeom>
              <a:avLst/>
              <a:gdLst/>
              <a:ahLst/>
              <a:cxnLst/>
              <a:rect l="l" t="t" r="r" b="b"/>
              <a:pathLst>
                <a:path w="3468375" h="3369564">
                  <a:moveTo>
                    <a:pt x="0" y="1684782"/>
                  </a:moveTo>
                  <a:cubicBezTo>
                    <a:pt x="0" y="754253"/>
                    <a:pt x="776477" y="0"/>
                    <a:pt x="1734253" y="0"/>
                  </a:cubicBezTo>
                  <a:cubicBezTo>
                    <a:pt x="2692029" y="0"/>
                    <a:pt x="3468375" y="754253"/>
                    <a:pt x="3468375" y="1684782"/>
                  </a:cubicBezTo>
                  <a:cubicBezTo>
                    <a:pt x="3468375" y="2615311"/>
                    <a:pt x="2692029" y="3369564"/>
                    <a:pt x="1734253" y="3369564"/>
                  </a:cubicBezTo>
                  <a:cubicBezTo>
                    <a:pt x="776477" y="3369564"/>
                    <a:pt x="0" y="2615311"/>
                    <a:pt x="0" y="1684782"/>
                  </a:cubicBezTo>
                  <a:close/>
                </a:path>
              </a:pathLst>
            </a:custGeom>
            <a:solidFill>
              <a:srgbClr val="B4B7BF"/>
            </a:solidFill>
          </p:spPr>
          <p:txBody>
            <a:bodyPr/>
            <a:lstStyle/>
            <a:p>
              <a:endParaRPr lang="en-US"/>
            </a:p>
          </p:txBody>
        </p:sp>
      </p:grpSp>
      <p:sp>
        <p:nvSpPr>
          <p:cNvPr id="6" name="Freeform 6"/>
          <p:cNvSpPr/>
          <p:nvPr/>
        </p:nvSpPr>
        <p:spPr>
          <a:xfrm>
            <a:off x="4398556" y="3856290"/>
            <a:ext cx="2303906" cy="1483119"/>
          </a:xfrm>
          <a:custGeom>
            <a:avLst/>
            <a:gdLst/>
            <a:ahLst/>
            <a:cxnLst/>
            <a:rect l="l" t="t" r="r" b="b"/>
            <a:pathLst>
              <a:path w="2303906" h="1483119">
                <a:moveTo>
                  <a:pt x="0" y="0"/>
                </a:moveTo>
                <a:lnTo>
                  <a:pt x="2303906" y="0"/>
                </a:lnTo>
                <a:lnTo>
                  <a:pt x="2303906" y="1483119"/>
                </a:lnTo>
                <a:lnTo>
                  <a:pt x="0" y="1483119"/>
                </a:lnTo>
                <a:lnTo>
                  <a:pt x="0" y="0"/>
                </a:lnTo>
                <a:close/>
              </a:path>
            </a:pathLst>
          </a:custGeom>
          <a:blipFill>
            <a:blip r:embed="rId2"/>
            <a:stretch>
              <a:fillRect t="-1499" b="-1499"/>
            </a:stretch>
          </a:blipFill>
        </p:spPr>
        <p:txBody>
          <a:bodyPr/>
          <a:lstStyle/>
          <a:p>
            <a:endParaRPr lang="en-US"/>
          </a:p>
        </p:txBody>
      </p:sp>
      <p:sp>
        <p:nvSpPr>
          <p:cNvPr id="7" name="Freeform 7"/>
          <p:cNvSpPr/>
          <p:nvPr/>
        </p:nvSpPr>
        <p:spPr>
          <a:xfrm>
            <a:off x="2261354" y="5167638"/>
            <a:ext cx="1816647" cy="1821495"/>
          </a:xfrm>
          <a:custGeom>
            <a:avLst/>
            <a:gdLst/>
            <a:ahLst/>
            <a:cxnLst/>
            <a:rect l="l" t="t" r="r" b="b"/>
            <a:pathLst>
              <a:path w="1816647" h="1821495">
                <a:moveTo>
                  <a:pt x="0" y="0"/>
                </a:moveTo>
                <a:lnTo>
                  <a:pt x="1816648" y="0"/>
                </a:lnTo>
                <a:lnTo>
                  <a:pt x="1816648" y="1821495"/>
                </a:lnTo>
                <a:lnTo>
                  <a:pt x="0" y="1821495"/>
                </a:lnTo>
                <a:lnTo>
                  <a:pt x="0" y="0"/>
                </a:lnTo>
                <a:close/>
              </a:path>
            </a:pathLst>
          </a:custGeom>
          <a:blipFill>
            <a:blip r:embed="rId3"/>
            <a:stretch>
              <a:fillRect l="-25066" r="-25333"/>
            </a:stretch>
          </a:blipFill>
        </p:spPr>
        <p:txBody>
          <a:bodyPr/>
          <a:lstStyle/>
          <a:p>
            <a:endParaRPr lang="en-US"/>
          </a:p>
        </p:txBody>
      </p:sp>
      <p:sp>
        <p:nvSpPr>
          <p:cNvPr id="8" name="Freeform 8"/>
          <p:cNvSpPr/>
          <p:nvPr/>
        </p:nvSpPr>
        <p:spPr>
          <a:xfrm>
            <a:off x="2452809" y="2706333"/>
            <a:ext cx="3250386" cy="1577881"/>
          </a:xfrm>
          <a:custGeom>
            <a:avLst/>
            <a:gdLst/>
            <a:ahLst/>
            <a:cxnLst/>
            <a:rect l="l" t="t" r="r" b="b"/>
            <a:pathLst>
              <a:path w="3250386" h="1577881">
                <a:moveTo>
                  <a:pt x="0" y="0"/>
                </a:moveTo>
                <a:lnTo>
                  <a:pt x="3250386" y="0"/>
                </a:lnTo>
                <a:lnTo>
                  <a:pt x="3250386" y="1577881"/>
                </a:lnTo>
                <a:lnTo>
                  <a:pt x="0" y="1577881"/>
                </a:lnTo>
                <a:lnTo>
                  <a:pt x="0" y="0"/>
                </a:lnTo>
                <a:close/>
              </a:path>
            </a:pathLst>
          </a:custGeom>
          <a:blipFill>
            <a:blip r:embed="rId4"/>
            <a:stretch>
              <a:fillRect t="-1499" b="-1499"/>
            </a:stretch>
          </a:blipFill>
        </p:spPr>
        <p:txBody>
          <a:bodyPr/>
          <a:lstStyle/>
          <a:p>
            <a:endParaRPr lang="en-US"/>
          </a:p>
        </p:txBody>
      </p:sp>
      <p:sp>
        <p:nvSpPr>
          <p:cNvPr id="9" name="Freeform 9"/>
          <p:cNvSpPr/>
          <p:nvPr/>
        </p:nvSpPr>
        <p:spPr>
          <a:xfrm>
            <a:off x="4270823" y="5506014"/>
            <a:ext cx="2177628" cy="1483119"/>
          </a:xfrm>
          <a:custGeom>
            <a:avLst/>
            <a:gdLst/>
            <a:ahLst/>
            <a:cxnLst/>
            <a:rect l="l" t="t" r="r" b="b"/>
            <a:pathLst>
              <a:path w="2177628" h="1483119">
                <a:moveTo>
                  <a:pt x="0" y="0"/>
                </a:moveTo>
                <a:lnTo>
                  <a:pt x="2177627" y="0"/>
                </a:lnTo>
                <a:lnTo>
                  <a:pt x="2177627" y="1483119"/>
                </a:lnTo>
                <a:lnTo>
                  <a:pt x="0" y="1483119"/>
                </a:lnTo>
                <a:lnTo>
                  <a:pt x="0" y="0"/>
                </a:lnTo>
                <a:close/>
              </a:path>
            </a:pathLst>
          </a:custGeom>
          <a:blipFill>
            <a:blip r:embed="rId5"/>
            <a:stretch>
              <a:fillRect t="-1499" b="-1499"/>
            </a:stretch>
          </a:blipFill>
        </p:spPr>
        <p:txBody>
          <a:bodyPr/>
          <a:lstStyle/>
          <a:p>
            <a:endParaRPr lang="en-US"/>
          </a:p>
        </p:txBody>
      </p:sp>
      <p:sp>
        <p:nvSpPr>
          <p:cNvPr id="10" name="Freeform 10"/>
          <p:cNvSpPr/>
          <p:nvPr/>
        </p:nvSpPr>
        <p:spPr>
          <a:xfrm>
            <a:off x="1872785" y="4000299"/>
            <a:ext cx="2205217" cy="1339110"/>
          </a:xfrm>
          <a:custGeom>
            <a:avLst/>
            <a:gdLst/>
            <a:ahLst/>
            <a:cxnLst/>
            <a:rect l="l" t="t" r="r" b="b"/>
            <a:pathLst>
              <a:path w="2205217" h="1339110">
                <a:moveTo>
                  <a:pt x="0" y="0"/>
                </a:moveTo>
                <a:lnTo>
                  <a:pt x="2205217" y="0"/>
                </a:lnTo>
                <a:lnTo>
                  <a:pt x="2205217" y="1339110"/>
                </a:lnTo>
                <a:lnTo>
                  <a:pt x="0" y="1339110"/>
                </a:lnTo>
                <a:lnTo>
                  <a:pt x="0" y="0"/>
                </a:lnTo>
                <a:close/>
              </a:path>
            </a:pathLst>
          </a:custGeom>
          <a:blipFill>
            <a:blip r:embed="rId6"/>
            <a:stretch>
              <a:fillRect t="-1499" b="-1499"/>
            </a:stretch>
          </a:blipFill>
        </p:spPr>
        <p:txBody>
          <a:bodyPr/>
          <a:lstStyle/>
          <a:p>
            <a:endParaRPr lang="en-US"/>
          </a:p>
        </p:txBody>
      </p:sp>
      <p:sp>
        <p:nvSpPr>
          <p:cNvPr id="11" name="Freeform 11"/>
          <p:cNvSpPr/>
          <p:nvPr/>
        </p:nvSpPr>
        <p:spPr>
          <a:xfrm>
            <a:off x="11827405" y="147161"/>
            <a:ext cx="1575993" cy="1614334"/>
          </a:xfrm>
          <a:custGeom>
            <a:avLst/>
            <a:gdLst/>
            <a:ahLst/>
            <a:cxnLst/>
            <a:rect l="l" t="t" r="r" b="b"/>
            <a:pathLst>
              <a:path w="1575993" h="1614334">
                <a:moveTo>
                  <a:pt x="0" y="0"/>
                </a:moveTo>
                <a:lnTo>
                  <a:pt x="1575993" y="0"/>
                </a:lnTo>
                <a:lnTo>
                  <a:pt x="1575993" y="1614333"/>
                </a:lnTo>
                <a:lnTo>
                  <a:pt x="0" y="1614333"/>
                </a:lnTo>
                <a:lnTo>
                  <a:pt x="0" y="0"/>
                </a:lnTo>
                <a:close/>
              </a:path>
            </a:pathLst>
          </a:custGeom>
          <a:blipFill>
            <a:blip r:embed="rId7"/>
            <a:stretch>
              <a:fillRect/>
            </a:stretch>
          </a:blipFill>
        </p:spPr>
        <p:txBody>
          <a:bodyPr/>
          <a:lstStyle/>
          <a:p>
            <a:endParaRPr lang="en-US"/>
          </a:p>
        </p:txBody>
      </p:sp>
      <p:sp>
        <p:nvSpPr>
          <p:cNvPr id="12" name="TextBox 12"/>
          <p:cNvSpPr txBox="1"/>
          <p:nvPr/>
        </p:nvSpPr>
        <p:spPr>
          <a:xfrm>
            <a:off x="340674" y="8002241"/>
            <a:ext cx="8115765" cy="1748730"/>
          </a:xfrm>
          <a:prstGeom prst="rect">
            <a:avLst/>
          </a:prstGeom>
        </p:spPr>
        <p:txBody>
          <a:bodyPr lIns="0" tIns="0" rIns="0" bIns="0" rtlCol="0" anchor="t">
            <a:spAutoFit/>
          </a:bodyPr>
          <a:lstStyle/>
          <a:p>
            <a:pPr algn="ctr">
              <a:lnSpc>
                <a:spcPts val="7038"/>
              </a:lnSpc>
              <a:spcBef>
                <a:spcPct val="0"/>
              </a:spcBef>
            </a:pPr>
            <a:r>
              <a:rPr lang="en-US" sz="5027">
                <a:solidFill>
                  <a:srgbClr val="516789"/>
                </a:solidFill>
                <a:latin typeface="DejaVu Serif Bold"/>
              </a:rPr>
              <a:t>minimum number of transportations</a:t>
            </a:r>
          </a:p>
        </p:txBody>
      </p:sp>
      <p:sp>
        <p:nvSpPr>
          <p:cNvPr id="13" name="TextBox 13"/>
          <p:cNvSpPr txBox="1"/>
          <p:nvPr/>
        </p:nvSpPr>
        <p:spPr>
          <a:xfrm>
            <a:off x="755162" y="197756"/>
            <a:ext cx="11386576" cy="1427419"/>
          </a:xfrm>
          <a:prstGeom prst="rect">
            <a:avLst/>
          </a:prstGeom>
        </p:spPr>
        <p:txBody>
          <a:bodyPr lIns="0" tIns="0" rIns="0" bIns="0" rtlCol="0" anchor="t">
            <a:spAutoFit/>
          </a:bodyPr>
          <a:lstStyle/>
          <a:p>
            <a:pPr algn="l">
              <a:lnSpc>
                <a:spcPts val="5638"/>
              </a:lnSpc>
              <a:spcBef>
                <a:spcPct val="0"/>
              </a:spcBef>
            </a:pPr>
            <a:r>
              <a:rPr lang="en-US" sz="4027">
                <a:solidFill>
                  <a:srgbClr val="516789"/>
                </a:solidFill>
                <a:latin typeface="DejaVu Serif Bold"/>
              </a:rPr>
              <a:t>How the user can choose the path he wants to take?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3885" y="8711163"/>
            <a:ext cx="5148157" cy="7722235"/>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sp>
        <p:nvSpPr>
          <p:cNvPr id="4" name="Freeform 4"/>
          <p:cNvSpPr/>
          <p:nvPr/>
        </p:nvSpPr>
        <p:spPr>
          <a:xfrm rot="-5400000">
            <a:off x="4891787" y="6149819"/>
            <a:ext cx="8116692" cy="47625"/>
          </a:xfrm>
          <a:custGeom>
            <a:avLst/>
            <a:gdLst/>
            <a:ahLst/>
            <a:cxnLst/>
            <a:rect l="l" t="t" r="r" b="b"/>
            <a:pathLst>
              <a:path w="8116692" h="47625">
                <a:moveTo>
                  <a:pt x="0" y="0"/>
                </a:moveTo>
                <a:lnTo>
                  <a:pt x="8116692" y="0"/>
                </a:lnTo>
                <a:lnTo>
                  <a:pt x="8116692" y="47625"/>
                </a:lnTo>
                <a:lnTo>
                  <a:pt x="0" y="47625"/>
                </a:lnTo>
                <a:lnTo>
                  <a:pt x="0" y="0"/>
                </a:lnTo>
                <a:close/>
              </a:path>
            </a:pathLst>
          </a:custGeom>
          <a:blipFill>
            <a:blip r:embed="rId2"/>
            <a:stretch>
              <a:fillRect b="-709538"/>
            </a:stretch>
          </a:blipFill>
        </p:spPr>
        <p:txBody>
          <a:bodyPr/>
          <a:lstStyle/>
          <a:p>
            <a:endParaRPr lang="en-US"/>
          </a:p>
        </p:txBody>
      </p:sp>
      <p:grpSp>
        <p:nvGrpSpPr>
          <p:cNvPr id="5" name="Group 5"/>
          <p:cNvGrpSpPr/>
          <p:nvPr/>
        </p:nvGrpSpPr>
        <p:grpSpPr>
          <a:xfrm>
            <a:off x="1644136" y="2591645"/>
            <a:ext cx="5253373" cy="5103710"/>
            <a:chOff x="0" y="0"/>
            <a:chExt cx="3468411" cy="3369600"/>
          </a:xfrm>
        </p:grpSpPr>
        <p:sp>
          <p:nvSpPr>
            <p:cNvPr id="6" name="Freeform 6"/>
            <p:cNvSpPr/>
            <p:nvPr/>
          </p:nvSpPr>
          <p:spPr>
            <a:xfrm>
              <a:off x="0" y="0"/>
              <a:ext cx="3468375" cy="3369564"/>
            </a:xfrm>
            <a:custGeom>
              <a:avLst/>
              <a:gdLst/>
              <a:ahLst/>
              <a:cxnLst/>
              <a:rect l="l" t="t" r="r" b="b"/>
              <a:pathLst>
                <a:path w="3468375" h="3369564">
                  <a:moveTo>
                    <a:pt x="0" y="1684782"/>
                  </a:moveTo>
                  <a:cubicBezTo>
                    <a:pt x="0" y="754253"/>
                    <a:pt x="776477" y="0"/>
                    <a:pt x="1734253" y="0"/>
                  </a:cubicBezTo>
                  <a:cubicBezTo>
                    <a:pt x="2692029" y="0"/>
                    <a:pt x="3468375" y="754253"/>
                    <a:pt x="3468375" y="1684782"/>
                  </a:cubicBezTo>
                  <a:cubicBezTo>
                    <a:pt x="3468375" y="2615311"/>
                    <a:pt x="2692029" y="3369564"/>
                    <a:pt x="1734253" y="3369564"/>
                  </a:cubicBezTo>
                  <a:cubicBezTo>
                    <a:pt x="776477" y="3369564"/>
                    <a:pt x="0" y="2615311"/>
                    <a:pt x="0" y="1684782"/>
                  </a:cubicBezTo>
                  <a:close/>
                </a:path>
              </a:pathLst>
            </a:custGeom>
            <a:solidFill>
              <a:srgbClr val="B4B7BF"/>
            </a:solidFill>
          </p:spPr>
          <p:txBody>
            <a:bodyPr/>
            <a:lstStyle/>
            <a:p>
              <a:endParaRPr lang="en-US"/>
            </a:p>
          </p:txBody>
        </p:sp>
      </p:grpSp>
      <p:sp>
        <p:nvSpPr>
          <p:cNvPr id="7" name="Freeform 7"/>
          <p:cNvSpPr/>
          <p:nvPr/>
        </p:nvSpPr>
        <p:spPr>
          <a:xfrm>
            <a:off x="4398556" y="3856290"/>
            <a:ext cx="2303906" cy="1483119"/>
          </a:xfrm>
          <a:custGeom>
            <a:avLst/>
            <a:gdLst/>
            <a:ahLst/>
            <a:cxnLst/>
            <a:rect l="l" t="t" r="r" b="b"/>
            <a:pathLst>
              <a:path w="2303906" h="1483119">
                <a:moveTo>
                  <a:pt x="0" y="0"/>
                </a:moveTo>
                <a:lnTo>
                  <a:pt x="2303906" y="0"/>
                </a:lnTo>
                <a:lnTo>
                  <a:pt x="2303906" y="1483119"/>
                </a:lnTo>
                <a:lnTo>
                  <a:pt x="0" y="1483119"/>
                </a:lnTo>
                <a:lnTo>
                  <a:pt x="0" y="0"/>
                </a:lnTo>
                <a:close/>
              </a:path>
            </a:pathLst>
          </a:custGeom>
          <a:blipFill>
            <a:blip r:embed="rId3"/>
            <a:stretch>
              <a:fillRect t="-1499" b="-1499"/>
            </a:stretch>
          </a:blipFill>
        </p:spPr>
        <p:txBody>
          <a:bodyPr/>
          <a:lstStyle/>
          <a:p>
            <a:endParaRPr lang="en-US"/>
          </a:p>
        </p:txBody>
      </p:sp>
      <p:sp>
        <p:nvSpPr>
          <p:cNvPr id="8" name="Freeform 8"/>
          <p:cNvSpPr/>
          <p:nvPr/>
        </p:nvSpPr>
        <p:spPr>
          <a:xfrm>
            <a:off x="2261354" y="5167638"/>
            <a:ext cx="1816647" cy="1821495"/>
          </a:xfrm>
          <a:custGeom>
            <a:avLst/>
            <a:gdLst/>
            <a:ahLst/>
            <a:cxnLst/>
            <a:rect l="l" t="t" r="r" b="b"/>
            <a:pathLst>
              <a:path w="1816647" h="1821495">
                <a:moveTo>
                  <a:pt x="0" y="0"/>
                </a:moveTo>
                <a:lnTo>
                  <a:pt x="1816648" y="0"/>
                </a:lnTo>
                <a:lnTo>
                  <a:pt x="1816648" y="1821495"/>
                </a:lnTo>
                <a:lnTo>
                  <a:pt x="0" y="1821495"/>
                </a:lnTo>
                <a:lnTo>
                  <a:pt x="0" y="0"/>
                </a:lnTo>
                <a:close/>
              </a:path>
            </a:pathLst>
          </a:custGeom>
          <a:blipFill>
            <a:blip r:embed="rId4"/>
            <a:stretch>
              <a:fillRect l="-25066" r="-25333"/>
            </a:stretch>
          </a:blipFill>
        </p:spPr>
        <p:txBody>
          <a:bodyPr/>
          <a:lstStyle/>
          <a:p>
            <a:endParaRPr lang="en-US"/>
          </a:p>
        </p:txBody>
      </p:sp>
      <p:sp>
        <p:nvSpPr>
          <p:cNvPr id="9" name="Freeform 9"/>
          <p:cNvSpPr/>
          <p:nvPr/>
        </p:nvSpPr>
        <p:spPr>
          <a:xfrm>
            <a:off x="2452809" y="2706333"/>
            <a:ext cx="3250386" cy="1577881"/>
          </a:xfrm>
          <a:custGeom>
            <a:avLst/>
            <a:gdLst/>
            <a:ahLst/>
            <a:cxnLst/>
            <a:rect l="l" t="t" r="r" b="b"/>
            <a:pathLst>
              <a:path w="3250386" h="1577881">
                <a:moveTo>
                  <a:pt x="0" y="0"/>
                </a:moveTo>
                <a:lnTo>
                  <a:pt x="3250386" y="0"/>
                </a:lnTo>
                <a:lnTo>
                  <a:pt x="3250386" y="1577881"/>
                </a:lnTo>
                <a:lnTo>
                  <a:pt x="0" y="1577881"/>
                </a:lnTo>
                <a:lnTo>
                  <a:pt x="0" y="0"/>
                </a:lnTo>
                <a:close/>
              </a:path>
            </a:pathLst>
          </a:custGeom>
          <a:blipFill>
            <a:blip r:embed="rId5"/>
            <a:stretch>
              <a:fillRect t="-1499" b="-1499"/>
            </a:stretch>
          </a:blipFill>
        </p:spPr>
        <p:txBody>
          <a:bodyPr/>
          <a:lstStyle/>
          <a:p>
            <a:endParaRPr lang="en-US"/>
          </a:p>
        </p:txBody>
      </p:sp>
      <p:sp>
        <p:nvSpPr>
          <p:cNvPr id="10" name="Freeform 10"/>
          <p:cNvSpPr/>
          <p:nvPr/>
        </p:nvSpPr>
        <p:spPr>
          <a:xfrm>
            <a:off x="4270823" y="5506014"/>
            <a:ext cx="2177628" cy="1483119"/>
          </a:xfrm>
          <a:custGeom>
            <a:avLst/>
            <a:gdLst/>
            <a:ahLst/>
            <a:cxnLst/>
            <a:rect l="l" t="t" r="r" b="b"/>
            <a:pathLst>
              <a:path w="2177628" h="1483119">
                <a:moveTo>
                  <a:pt x="0" y="0"/>
                </a:moveTo>
                <a:lnTo>
                  <a:pt x="2177627" y="0"/>
                </a:lnTo>
                <a:lnTo>
                  <a:pt x="2177627" y="1483119"/>
                </a:lnTo>
                <a:lnTo>
                  <a:pt x="0" y="1483119"/>
                </a:lnTo>
                <a:lnTo>
                  <a:pt x="0" y="0"/>
                </a:lnTo>
                <a:close/>
              </a:path>
            </a:pathLst>
          </a:custGeom>
          <a:blipFill>
            <a:blip r:embed="rId6"/>
            <a:stretch>
              <a:fillRect t="-1499" b="-1499"/>
            </a:stretch>
          </a:blipFill>
        </p:spPr>
        <p:txBody>
          <a:bodyPr/>
          <a:lstStyle/>
          <a:p>
            <a:endParaRPr lang="en-US"/>
          </a:p>
        </p:txBody>
      </p:sp>
      <p:sp>
        <p:nvSpPr>
          <p:cNvPr id="11" name="Freeform 11"/>
          <p:cNvSpPr/>
          <p:nvPr/>
        </p:nvSpPr>
        <p:spPr>
          <a:xfrm>
            <a:off x="1872785" y="4000299"/>
            <a:ext cx="2205217" cy="1339110"/>
          </a:xfrm>
          <a:custGeom>
            <a:avLst/>
            <a:gdLst/>
            <a:ahLst/>
            <a:cxnLst/>
            <a:rect l="l" t="t" r="r" b="b"/>
            <a:pathLst>
              <a:path w="2205217" h="1339110">
                <a:moveTo>
                  <a:pt x="0" y="0"/>
                </a:moveTo>
                <a:lnTo>
                  <a:pt x="2205217" y="0"/>
                </a:lnTo>
                <a:lnTo>
                  <a:pt x="2205217" y="1339110"/>
                </a:lnTo>
                <a:lnTo>
                  <a:pt x="0" y="1339110"/>
                </a:lnTo>
                <a:lnTo>
                  <a:pt x="0" y="0"/>
                </a:lnTo>
                <a:close/>
              </a:path>
            </a:pathLst>
          </a:custGeom>
          <a:blipFill>
            <a:blip r:embed="rId7"/>
            <a:stretch>
              <a:fillRect t="-1499" b="-1499"/>
            </a:stretch>
          </a:blipFill>
        </p:spPr>
        <p:txBody>
          <a:bodyPr/>
          <a:lstStyle/>
          <a:p>
            <a:endParaRPr lang="en-US"/>
          </a:p>
        </p:txBody>
      </p:sp>
      <p:sp>
        <p:nvSpPr>
          <p:cNvPr id="12" name="Freeform 12"/>
          <p:cNvSpPr/>
          <p:nvPr/>
        </p:nvSpPr>
        <p:spPr>
          <a:xfrm>
            <a:off x="11827405" y="147161"/>
            <a:ext cx="1575993" cy="1614334"/>
          </a:xfrm>
          <a:custGeom>
            <a:avLst/>
            <a:gdLst/>
            <a:ahLst/>
            <a:cxnLst/>
            <a:rect l="l" t="t" r="r" b="b"/>
            <a:pathLst>
              <a:path w="1575993" h="1614334">
                <a:moveTo>
                  <a:pt x="0" y="0"/>
                </a:moveTo>
                <a:lnTo>
                  <a:pt x="1575993" y="0"/>
                </a:lnTo>
                <a:lnTo>
                  <a:pt x="1575993" y="1614333"/>
                </a:lnTo>
                <a:lnTo>
                  <a:pt x="0" y="1614333"/>
                </a:lnTo>
                <a:lnTo>
                  <a:pt x="0" y="0"/>
                </a:lnTo>
                <a:close/>
              </a:path>
            </a:pathLst>
          </a:custGeom>
          <a:blipFill>
            <a:blip r:embed="rId8"/>
            <a:stretch>
              <a:fillRect/>
            </a:stretch>
          </a:blipFill>
        </p:spPr>
        <p:txBody>
          <a:bodyPr/>
          <a:lstStyle/>
          <a:p>
            <a:endParaRPr lang="en-US"/>
          </a:p>
        </p:txBody>
      </p:sp>
      <p:sp>
        <p:nvSpPr>
          <p:cNvPr id="13" name="Freeform 13"/>
          <p:cNvSpPr/>
          <p:nvPr/>
        </p:nvSpPr>
        <p:spPr>
          <a:xfrm>
            <a:off x="12010717" y="3082197"/>
            <a:ext cx="3207787" cy="4170881"/>
          </a:xfrm>
          <a:custGeom>
            <a:avLst/>
            <a:gdLst/>
            <a:ahLst/>
            <a:cxnLst/>
            <a:rect l="l" t="t" r="r" b="b"/>
            <a:pathLst>
              <a:path w="3207787" h="4170881">
                <a:moveTo>
                  <a:pt x="0" y="0"/>
                </a:moveTo>
                <a:lnTo>
                  <a:pt x="3207786" y="0"/>
                </a:lnTo>
                <a:lnTo>
                  <a:pt x="3207786" y="4170881"/>
                </a:lnTo>
                <a:lnTo>
                  <a:pt x="0" y="41708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TextBox 14"/>
          <p:cNvSpPr txBox="1"/>
          <p:nvPr/>
        </p:nvSpPr>
        <p:spPr>
          <a:xfrm>
            <a:off x="340674" y="8002241"/>
            <a:ext cx="8115765" cy="1748730"/>
          </a:xfrm>
          <a:prstGeom prst="rect">
            <a:avLst/>
          </a:prstGeom>
        </p:spPr>
        <p:txBody>
          <a:bodyPr lIns="0" tIns="0" rIns="0" bIns="0" rtlCol="0" anchor="t">
            <a:spAutoFit/>
          </a:bodyPr>
          <a:lstStyle/>
          <a:p>
            <a:pPr algn="ctr">
              <a:lnSpc>
                <a:spcPts val="7038"/>
              </a:lnSpc>
              <a:spcBef>
                <a:spcPct val="0"/>
              </a:spcBef>
            </a:pPr>
            <a:r>
              <a:rPr lang="en-US" sz="5027">
                <a:solidFill>
                  <a:srgbClr val="516789"/>
                </a:solidFill>
                <a:latin typeface="DejaVu Serif Bold"/>
              </a:rPr>
              <a:t>minimum number of transportations</a:t>
            </a:r>
          </a:p>
        </p:txBody>
      </p:sp>
      <p:sp>
        <p:nvSpPr>
          <p:cNvPr id="15" name="TextBox 15"/>
          <p:cNvSpPr txBox="1"/>
          <p:nvPr/>
        </p:nvSpPr>
        <p:spPr>
          <a:xfrm>
            <a:off x="755162" y="197756"/>
            <a:ext cx="11386576" cy="1427419"/>
          </a:xfrm>
          <a:prstGeom prst="rect">
            <a:avLst/>
          </a:prstGeom>
        </p:spPr>
        <p:txBody>
          <a:bodyPr lIns="0" tIns="0" rIns="0" bIns="0" rtlCol="0" anchor="t">
            <a:spAutoFit/>
          </a:bodyPr>
          <a:lstStyle/>
          <a:p>
            <a:pPr algn="l">
              <a:lnSpc>
                <a:spcPts val="5638"/>
              </a:lnSpc>
              <a:spcBef>
                <a:spcPct val="0"/>
              </a:spcBef>
            </a:pPr>
            <a:r>
              <a:rPr lang="en-US" sz="4027">
                <a:solidFill>
                  <a:srgbClr val="516789"/>
                </a:solidFill>
                <a:latin typeface="DejaVu Serif Bold"/>
              </a:rPr>
              <a:t>How the user can choose the path he wants to take?</a:t>
            </a:r>
          </a:p>
        </p:txBody>
      </p:sp>
      <p:sp>
        <p:nvSpPr>
          <p:cNvPr id="16" name="TextBox 16"/>
          <p:cNvSpPr txBox="1"/>
          <p:nvPr/>
        </p:nvSpPr>
        <p:spPr>
          <a:xfrm>
            <a:off x="9440670" y="8002241"/>
            <a:ext cx="8347880" cy="1748730"/>
          </a:xfrm>
          <a:prstGeom prst="rect">
            <a:avLst/>
          </a:prstGeom>
        </p:spPr>
        <p:txBody>
          <a:bodyPr lIns="0" tIns="0" rIns="0" bIns="0" rtlCol="0" anchor="t">
            <a:spAutoFit/>
          </a:bodyPr>
          <a:lstStyle/>
          <a:p>
            <a:pPr algn="ctr">
              <a:lnSpc>
                <a:spcPts val="7038"/>
              </a:lnSpc>
              <a:spcBef>
                <a:spcPct val="0"/>
              </a:spcBef>
            </a:pPr>
            <a:r>
              <a:rPr lang="en-US" sz="5027">
                <a:solidFill>
                  <a:srgbClr val="516789"/>
                </a:solidFill>
                <a:latin typeface="DejaVu Serif Bold"/>
              </a:rPr>
              <a:t>shortest distance walking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5163" y="5586400"/>
            <a:ext cx="861298" cy="904034"/>
          </a:xfrm>
          <a:custGeom>
            <a:avLst/>
            <a:gdLst/>
            <a:ahLst/>
            <a:cxnLst/>
            <a:rect l="l" t="t" r="r" b="b"/>
            <a:pathLst>
              <a:path w="861298" h="904034">
                <a:moveTo>
                  <a:pt x="0" y="0"/>
                </a:moveTo>
                <a:lnTo>
                  <a:pt x="861298" y="0"/>
                </a:lnTo>
                <a:lnTo>
                  <a:pt x="861298" y="904034"/>
                </a:lnTo>
                <a:lnTo>
                  <a:pt x="0" y="9040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412928" y="5368772"/>
            <a:ext cx="698581" cy="1264400"/>
          </a:xfrm>
          <a:custGeom>
            <a:avLst/>
            <a:gdLst/>
            <a:ahLst/>
            <a:cxnLst/>
            <a:rect l="l" t="t" r="r" b="b"/>
            <a:pathLst>
              <a:path w="698581" h="1264400">
                <a:moveTo>
                  <a:pt x="0" y="0"/>
                </a:moveTo>
                <a:lnTo>
                  <a:pt x="698581" y="0"/>
                </a:lnTo>
                <a:lnTo>
                  <a:pt x="698581" y="1264400"/>
                </a:lnTo>
                <a:lnTo>
                  <a:pt x="0" y="1264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2024199" y="8030785"/>
            <a:ext cx="1475460" cy="1305887"/>
            <a:chOff x="0" y="0"/>
            <a:chExt cx="489797" cy="433505"/>
          </a:xfrm>
        </p:grpSpPr>
        <p:sp>
          <p:nvSpPr>
            <p:cNvPr id="5" name="Freeform 5"/>
            <p:cNvSpPr/>
            <p:nvPr/>
          </p:nvSpPr>
          <p:spPr>
            <a:xfrm>
              <a:off x="0" y="0"/>
              <a:ext cx="489797" cy="433505"/>
            </a:xfrm>
            <a:custGeom>
              <a:avLst/>
              <a:gdLst/>
              <a:ahLst/>
              <a:cxnLst/>
              <a:rect l="l" t="t" r="r" b="b"/>
              <a:pathLst>
                <a:path w="489797" h="433505">
                  <a:moveTo>
                    <a:pt x="194144" y="0"/>
                  </a:moveTo>
                  <a:lnTo>
                    <a:pt x="295653" y="0"/>
                  </a:lnTo>
                  <a:cubicBezTo>
                    <a:pt x="402876" y="0"/>
                    <a:pt x="489797" y="86921"/>
                    <a:pt x="489797" y="194144"/>
                  </a:cubicBezTo>
                  <a:lnTo>
                    <a:pt x="489797" y="239361"/>
                  </a:lnTo>
                  <a:cubicBezTo>
                    <a:pt x="489797" y="346584"/>
                    <a:pt x="402876" y="433505"/>
                    <a:pt x="295653" y="433505"/>
                  </a:cubicBezTo>
                  <a:lnTo>
                    <a:pt x="194144" y="433505"/>
                  </a:lnTo>
                  <a:cubicBezTo>
                    <a:pt x="86921" y="433505"/>
                    <a:pt x="0" y="346584"/>
                    <a:pt x="0" y="239361"/>
                  </a:cubicBezTo>
                  <a:lnTo>
                    <a:pt x="0" y="194144"/>
                  </a:lnTo>
                  <a:cubicBezTo>
                    <a:pt x="0" y="86921"/>
                    <a:pt x="86921" y="0"/>
                    <a:pt x="194144" y="0"/>
                  </a:cubicBezTo>
                  <a:close/>
                </a:path>
              </a:pathLst>
            </a:custGeom>
            <a:solidFill>
              <a:srgbClr val="516789"/>
            </a:solidFill>
          </p:spPr>
          <p:txBody>
            <a:bodyPr/>
            <a:lstStyle/>
            <a:p>
              <a:endParaRPr lang="en-US"/>
            </a:p>
          </p:txBody>
        </p:sp>
        <p:sp>
          <p:nvSpPr>
            <p:cNvPr id="6" name="TextBox 6"/>
            <p:cNvSpPr txBox="1"/>
            <p:nvPr/>
          </p:nvSpPr>
          <p:spPr>
            <a:xfrm>
              <a:off x="0" y="-38100"/>
              <a:ext cx="489797" cy="471605"/>
            </a:xfrm>
            <a:prstGeom prst="rect">
              <a:avLst/>
            </a:prstGeom>
          </p:spPr>
          <p:txBody>
            <a:bodyPr lIns="49797" tIns="49797" rIns="49797" bIns="49797" rtlCol="0" anchor="ctr"/>
            <a:lstStyle/>
            <a:p>
              <a:pPr algn="ctr">
                <a:lnSpc>
                  <a:spcPts val="2799"/>
                </a:lnSpc>
              </a:pPr>
              <a:r>
                <a:rPr lang="en-US" sz="1999">
                  <a:solidFill>
                    <a:srgbClr val="FFFFFF"/>
                  </a:solidFill>
                  <a:latin typeface="Canva Sans 2 Bold"/>
                </a:rPr>
                <a:t>Map</a:t>
              </a:r>
            </a:p>
            <a:p>
              <a:pPr algn="ctr">
                <a:lnSpc>
                  <a:spcPts val="2799"/>
                </a:lnSpc>
              </a:pPr>
              <a:r>
                <a:rPr lang="en-US" sz="1999">
                  <a:solidFill>
                    <a:srgbClr val="FFFFFF"/>
                  </a:solidFill>
                  <a:latin typeface="Canva Sans 2 Bold"/>
                </a:rPr>
                <a:t>services</a:t>
              </a:r>
            </a:p>
          </p:txBody>
        </p:sp>
      </p:grpSp>
      <p:grpSp>
        <p:nvGrpSpPr>
          <p:cNvPr id="7" name="Group 7"/>
          <p:cNvGrpSpPr/>
          <p:nvPr/>
        </p:nvGrpSpPr>
        <p:grpSpPr>
          <a:xfrm rot="19301">
            <a:off x="4775857" y="2956813"/>
            <a:ext cx="7721305" cy="6119857"/>
            <a:chOff x="0" y="0"/>
            <a:chExt cx="812800" cy="644220"/>
          </a:xfrm>
        </p:grpSpPr>
        <p:sp>
          <p:nvSpPr>
            <p:cNvPr id="8" name="Freeform 8"/>
            <p:cNvSpPr/>
            <p:nvPr/>
          </p:nvSpPr>
          <p:spPr>
            <a:xfrm>
              <a:off x="0" y="0"/>
              <a:ext cx="812800" cy="644220"/>
            </a:xfrm>
            <a:custGeom>
              <a:avLst/>
              <a:gdLst/>
              <a:ahLst/>
              <a:cxnLst/>
              <a:rect l="l" t="t" r="r" b="b"/>
              <a:pathLst>
                <a:path w="812800" h="644220">
                  <a:moveTo>
                    <a:pt x="0" y="0"/>
                  </a:moveTo>
                  <a:lnTo>
                    <a:pt x="812800" y="0"/>
                  </a:lnTo>
                  <a:lnTo>
                    <a:pt x="812800" y="644220"/>
                  </a:lnTo>
                  <a:lnTo>
                    <a:pt x="0" y="644220"/>
                  </a:lnTo>
                  <a:close/>
                </a:path>
              </a:pathLst>
            </a:custGeom>
            <a:solidFill>
              <a:srgbClr val="FFFFFF"/>
            </a:solidFill>
            <a:ln w="38100" cap="sq">
              <a:solidFill>
                <a:srgbClr val="38B6FF"/>
              </a:solidFill>
              <a:prstDash val="solid"/>
              <a:miter/>
            </a:ln>
          </p:spPr>
          <p:txBody>
            <a:bodyPr/>
            <a:lstStyle/>
            <a:p>
              <a:endParaRPr lang="en-US"/>
            </a:p>
          </p:txBody>
        </p:sp>
        <p:sp>
          <p:nvSpPr>
            <p:cNvPr id="9" name="TextBox 9"/>
            <p:cNvSpPr txBox="1"/>
            <p:nvPr/>
          </p:nvSpPr>
          <p:spPr>
            <a:xfrm>
              <a:off x="0" y="-57150"/>
              <a:ext cx="812800" cy="701370"/>
            </a:xfrm>
            <a:prstGeom prst="rect">
              <a:avLst/>
            </a:prstGeom>
          </p:spPr>
          <p:txBody>
            <a:bodyPr lIns="49797" tIns="49797" rIns="49797" bIns="49797" rtlCol="0" anchor="t"/>
            <a:lstStyle/>
            <a:p>
              <a:pPr algn="ctr">
                <a:lnSpc>
                  <a:spcPts val="4200"/>
                </a:lnSpc>
              </a:pPr>
              <a:r>
                <a:rPr lang="en-US" sz="3000">
                  <a:solidFill>
                    <a:srgbClr val="FFFFFF"/>
                  </a:solidFill>
                  <a:latin typeface="Canva Sans 2 Bold"/>
                </a:rPr>
                <a:t>logic layer</a:t>
              </a:r>
            </a:p>
          </p:txBody>
        </p:sp>
      </p:grpSp>
      <p:sp>
        <p:nvSpPr>
          <p:cNvPr id="10" name="Freeform 10"/>
          <p:cNvSpPr/>
          <p:nvPr/>
        </p:nvSpPr>
        <p:spPr>
          <a:xfrm rot="-5400000">
            <a:off x="16222379" y="7006201"/>
            <a:ext cx="773837" cy="829650"/>
          </a:xfrm>
          <a:custGeom>
            <a:avLst/>
            <a:gdLst/>
            <a:ahLst/>
            <a:cxnLst/>
            <a:rect l="l" t="t" r="r" b="b"/>
            <a:pathLst>
              <a:path w="773837" h="829650">
                <a:moveTo>
                  <a:pt x="0" y="0"/>
                </a:moveTo>
                <a:lnTo>
                  <a:pt x="773837" y="0"/>
                </a:lnTo>
                <a:lnTo>
                  <a:pt x="773837" y="829650"/>
                </a:lnTo>
                <a:lnTo>
                  <a:pt x="0" y="829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AutoShape 11"/>
          <p:cNvSpPr/>
          <p:nvPr/>
        </p:nvSpPr>
        <p:spPr>
          <a:xfrm flipV="1">
            <a:off x="2761929" y="6633172"/>
            <a:ext cx="290" cy="1397614"/>
          </a:xfrm>
          <a:prstGeom prst="line">
            <a:avLst/>
          </a:prstGeom>
          <a:ln w="38100" cap="flat">
            <a:solidFill>
              <a:srgbClr val="000000"/>
            </a:solidFill>
            <a:prstDash val="solid"/>
            <a:headEnd type="arrow" w="med" len="sm"/>
            <a:tailEnd type="arrow" w="med" len="sm"/>
          </a:ln>
        </p:spPr>
        <p:txBody>
          <a:bodyPr/>
          <a:lstStyle/>
          <a:p>
            <a:endParaRPr lang="en-US"/>
          </a:p>
        </p:txBody>
      </p:sp>
      <p:sp>
        <p:nvSpPr>
          <p:cNvPr id="12" name="AutoShape 12"/>
          <p:cNvSpPr/>
          <p:nvPr/>
        </p:nvSpPr>
        <p:spPr>
          <a:xfrm flipH="1">
            <a:off x="3111509" y="5995066"/>
            <a:ext cx="1664409" cy="5905"/>
          </a:xfrm>
          <a:prstGeom prst="line">
            <a:avLst/>
          </a:prstGeom>
          <a:ln w="38100" cap="flat">
            <a:solidFill>
              <a:srgbClr val="000000"/>
            </a:solidFill>
            <a:prstDash val="solid"/>
            <a:headEnd type="arrow" w="med" len="sm"/>
            <a:tailEnd type="arrow" w="med" len="sm"/>
          </a:ln>
        </p:spPr>
        <p:txBody>
          <a:bodyPr/>
          <a:lstStyle/>
          <a:p>
            <a:endParaRPr lang="en-US"/>
          </a:p>
        </p:txBody>
      </p:sp>
      <p:sp>
        <p:nvSpPr>
          <p:cNvPr id="13" name="AutoShape 13"/>
          <p:cNvSpPr/>
          <p:nvPr/>
        </p:nvSpPr>
        <p:spPr>
          <a:xfrm flipH="1" flipV="1">
            <a:off x="14224568" y="6007644"/>
            <a:ext cx="1969904" cy="1413382"/>
          </a:xfrm>
          <a:prstGeom prst="line">
            <a:avLst/>
          </a:prstGeom>
          <a:ln w="38100" cap="flat">
            <a:solidFill>
              <a:srgbClr val="000000"/>
            </a:solidFill>
            <a:prstDash val="solid"/>
            <a:headEnd type="arrow" w="med" len="sm"/>
            <a:tailEnd type="arrow" w="med" len="sm"/>
          </a:ln>
        </p:spPr>
        <p:txBody>
          <a:bodyPr/>
          <a:lstStyle/>
          <a:p>
            <a:endParaRPr lang="en-US"/>
          </a:p>
        </p:txBody>
      </p:sp>
      <p:sp>
        <p:nvSpPr>
          <p:cNvPr id="14" name="Freeform 14"/>
          <p:cNvSpPr/>
          <p:nvPr/>
        </p:nvSpPr>
        <p:spPr>
          <a:xfrm rot="-5400000">
            <a:off x="16222379" y="4146709"/>
            <a:ext cx="773837" cy="829650"/>
          </a:xfrm>
          <a:custGeom>
            <a:avLst/>
            <a:gdLst/>
            <a:ahLst/>
            <a:cxnLst/>
            <a:rect l="l" t="t" r="r" b="b"/>
            <a:pathLst>
              <a:path w="773837" h="829650">
                <a:moveTo>
                  <a:pt x="0" y="0"/>
                </a:moveTo>
                <a:lnTo>
                  <a:pt x="773837" y="0"/>
                </a:lnTo>
                <a:lnTo>
                  <a:pt x="773837" y="829650"/>
                </a:lnTo>
                <a:lnTo>
                  <a:pt x="0" y="829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AutoShape 15"/>
          <p:cNvSpPr/>
          <p:nvPr/>
        </p:nvSpPr>
        <p:spPr>
          <a:xfrm flipH="1">
            <a:off x="14224568" y="4561534"/>
            <a:ext cx="1969904" cy="1544038"/>
          </a:xfrm>
          <a:prstGeom prst="line">
            <a:avLst/>
          </a:prstGeom>
          <a:ln w="38100" cap="flat">
            <a:solidFill>
              <a:srgbClr val="000000"/>
            </a:solidFill>
            <a:prstDash val="solid"/>
            <a:headEnd type="arrow" w="med" len="sm"/>
            <a:tailEnd type="arrow" w="med" len="sm"/>
          </a:ln>
        </p:spPr>
        <p:txBody>
          <a:bodyPr/>
          <a:lstStyle/>
          <a:p>
            <a:endParaRPr lang="en-US"/>
          </a:p>
        </p:txBody>
      </p:sp>
      <p:sp>
        <p:nvSpPr>
          <p:cNvPr id="16" name="AutoShape 16"/>
          <p:cNvSpPr/>
          <p:nvPr/>
        </p:nvSpPr>
        <p:spPr>
          <a:xfrm flipV="1">
            <a:off x="12497101" y="6007644"/>
            <a:ext cx="1727467" cy="30773"/>
          </a:xfrm>
          <a:prstGeom prst="line">
            <a:avLst/>
          </a:prstGeom>
          <a:ln w="38100" cap="flat">
            <a:solidFill>
              <a:srgbClr val="000000"/>
            </a:solidFill>
            <a:prstDash val="solid"/>
            <a:headEnd type="arrow" w="med" len="sm"/>
            <a:tailEnd type="arrow" w="med" len="sm"/>
          </a:ln>
        </p:spPr>
        <p:txBody>
          <a:bodyPr/>
          <a:lstStyle/>
          <a:p>
            <a:endParaRPr lang="en-US"/>
          </a:p>
        </p:txBody>
      </p:sp>
      <p:grpSp>
        <p:nvGrpSpPr>
          <p:cNvPr id="17" name="Group 17"/>
          <p:cNvGrpSpPr/>
          <p:nvPr/>
        </p:nvGrpSpPr>
        <p:grpSpPr>
          <a:xfrm>
            <a:off x="5162523" y="3457236"/>
            <a:ext cx="2419621" cy="4984939"/>
            <a:chOff x="0" y="0"/>
            <a:chExt cx="637266" cy="1312906"/>
          </a:xfrm>
        </p:grpSpPr>
        <p:sp>
          <p:nvSpPr>
            <p:cNvPr id="18" name="Freeform 18"/>
            <p:cNvSpPr/>
            <p:nvPr/>
          </p:nvSpPr>
          <p:spPr>
            <a:xfrm>
              <a:off x="0" y="0"/>
              <a:ext cx="637266" cy="1312906"/>
            </a:xfrm>
            <a:custGeom>
              <a:avLst/>
              <a:gdLst/>
              <a:ahLst/>
              <a:cxnLst/>
              <a:rect l="l" t="t" r="r" b="b"/>
              <a:pathLst>
                <a:path w="637266" h="1312906">
                  <a:moveTo>
                    <a:pt x="163182" y="0"/>
                  </a:moveTo>
                  <a:lnTo>
                    <a:pt x="474085" y="0"/>
                  </a:lnTo>
                  <a:cubicBezTo>
                    <a:pt x="564207" y="0"/>
                    <a:pt x="637266" y="73059"/>
                    <a:pt x="637266" y="163182"/>
                  </a:cubicBezTo>
                  <a:lnTo>
                    <a:pt x="637266" y="1149724"/>
                  </a:lnTo>
                  <a:cubicBezTo>
                    <a:pt x="637266" y="1193002"/>
                    <a:pt x="620074" y="1234508"/>
                    <a:pt x="589471" y="1265111"/>
                  </a:cubicBezTo>
                  <a:cubicBezTo>
                    <a:pt x="558869" y="1295713"/>
                    <a:pt x="517363" y="1312906"/>
                    <a:pt x="474085" y="1312906"/>
                  </a:cubicBezTo>
                  <a:lnTo>
                    <a:pt x="163182" y="1312906"/>
                  </a:lnTo>
                  <a:cubicBezTo>
                    <a:pt x="73059" y="1312906"/>
                    <a:pt x="0" y="1239847"/>
                    <a:pt x="0" y="1149724"/>
                  </a:cubicBezTo>
                  <a:lnTo>
                    <a:pt x="0" y="163182"/>
                  </a:lnTo>
                  <a:cubicBezTo>
                    <a:pt x="0" y="73059"/>
                    <a:pt x="73059" y="0"/>
                    <a:pt x="163182" y="0"/>
                  </a:cubicBezTo>
                  <a:close/>
                </a:path>
              </a:pathLst>
            </a:custGeom>
            <a:solidFill>
              <a:srgbClr val="516789"/>
            </a:solidFill>
          </p:spPr>
          <p:txBody>
            <a:bodyPr/>
            <a:lstStyle/>
            <a:p>
              <a:endParaRPr lang="en-US"/>
            </a:p>
          </p:txBody>
        </p:sp>
        <p:sp>
          <p:nvSpPr>
            <p:cNvPr id="19" name="TextBox 19"/>
            <p:cNvSpPr txBox="1"/>
            <p:nvPr/>
          </p:nvSpPr>
          <p:spPr>
            <a:xfrm>
              <a:off x="0" y="-76200"/>
              <a:ext cx="637266" cy="1389106"/>
            </a:xfrm>
            <a:prstGeom prst="rect">
              <a:avLst/>
            </a:prstGeom>
          </p:spPr>
          <p:txBody>
            <a:bodyPr lIns="50800" tIns="50800" rIns="50800" bIns="50800" rtlCol="0" anchor="ctr"/>
            <a:lstStyle/>
            <a:p>
              <a:pPr algn="ctr">
                <a:lnSpc>
                  <a:spcPts val="5599"/>
                </a:lnSpc>
              </a:pPr>
              <a:r>
                <a:rPr lang="en-US" sz="3999">
                  <a:solidFill>
                    <a:srgbClr val="FFFFFF"/>
                  </a:solidFill>
                  <a:latin typeface="Canva Sans 1 Bold"/>
                </a:rPr>
                <a:t>Security System</a:t>
              </a:r>
            </a:p>
            <a:p>
              <a:pPr algn="ctr">
                <a:lnSpc>
                  <a:spcPts val="3219"/>
                </a:lnSpc>
              </a:pPr>
              <a:endParaRPr lang="en-US" sz="3999">
                <a:solidFill>
                  <a:srgbClr val="FFFFFF"/>
                </a:solidFill>
                <a:latin typeface="Canva Sans 1 Bold"/>
              </a:endParaRPr>
            </a:p>
            <a:p>
              <a:pPr algn="ctr">
                <a:lnSpc>
                  <a:spcPts val="3219"/>
                </a:lnSpc>
              </a:pPr>
              <a:r>
                <a:rPr lang="en-US" sz="2299">
                  <a:solidFill>
                    <a:srgbClr val="FFFFFF"/>
                  </a:solidFill>
                  <a:latin typeface="Canva Sans 1 Bold"/>
                </a:rPr>
                <a:t>(Authentication &amp;</a:t>
              </a:r>
            </a:p>
            <a:p>
              <a:pPr algn="ctr">
                <a:lnSpc>
                  <a:spcPts val="3219"/>
                </a:lnSpc>
              </a:pPr>
              <a:r>
                <a:rPr lang="en-US" sz="2299">
                  <a:solidFill>
                    <a:srgbClr val="FFFFFF"/>
                  </a:solidFill>
                  <a:latin typeface="Canva Sans 1 Bold"/>
                </a:rPr>
                <a:t>Authorization)</a:t>
              </a:r>
            </a:p>
          </p:txBody>
        </p:sp>
      </p:grpSp>
      <p:sp>
        <p:nvSpPr>
          <p:cNvPr id="20" name="TextBox 20"/>
          <p:cNvSpPr txBox="1"/>
          <p:nvPr/>
        </p:nvSpPr>
        <p:spPr>
          <a:xfrm>
            <a:off x="4104959" y="448784"/>
            <a:ext cx="10157625" cy="1155191"/>
          </a:xfrm>
          <a:prstGeom prst="rect">
            <a:avLst/>
          </a:prstGeom>
        </p:spPr>
        <p:txBody>
          <a:bodyPr lIns="0" tIns="0" rIns="0" bIns="0" rtlCol="0" anchor="t">
            <a:spAutoFit/>
          </a:bodyPr>
          <a:lstStyle/>
          <a:p>
            <a:pPr algn="ctr">
              <a:lnSpc>
                <a:spcPts val="9303"/>
              </a:lnSpc>
              <a:spcBef>
                <a:spcPct val="0"/>
              </a:spcBef>
            </a:pPr>
            <a:r>
              <a:rPr lang="en-US" sz="6645">
                <a:solidFill>
                  <a:srgbClr val="516789"/>
                </a:solidFill>
                <a:latin typeface="DejaVu Serif Bold"/>
              </a:rPr>
              <a:t>System Architecture</a:t>
            </a:r>
          </a:p>
        </p:txBody>
      </p:sp>
      <p:sp>
        <p:nvSpPr>
          <p:cNvPr id="21" name="TextBox 21"/>
          <p:cNvSpPr txBox="1"/>
          <p:nvPr/>
        </p:nvSpPr>
        <p:spPr>
          <a:xfrm>
            <a:off x="3212040" y="4352501"/>
            <a:ext cx="1421252" cy="899101"/>
          </a:xfrm>
          <a:prstGeom prst="rect">
            <a:avLst/>
          </a:prstGeom>
        </p:spPr>
        <p:txBody>
          <a:bodyPr lIns="0" tIns="0" rIns="0" bIns="0" rtlCol="0" anchor="t">
            <a:spAutoFit/>
          </a:bodyPr>
          <a:lstStyle/>
          <a:p>
            <a:pPr algn="ctr">
              <a:lnSpc>
                <a:spcPts val="2418"/>
              </a:lnSpc>
            </a:pPr>
            <a:r>
              <a:rPr lang="en-US" sz="1727">
                <a:solidFill>
                  <a:srgbClr val="000000"/>
                </a:solidFill>
                <a:latin typeface="Canva Sans 2 Bold"/>
              </a:rPr>
              <a:t>user</a:t>
            </a:r>
          </a:p>
          <a:p>
            <a:pPr algn="ctr">
              <a:lnSpc>
                <a:spcPts val="2418"/>
              </a:lnSpc>
              <a:spcBef>
                <a:spcPct val="0"/>
              </a:spcBef>
            </a:pPr>
            <a:r>
              <a:rPr lang="en-US" sz="1727">
                <a:solidFill>
                  <a:srgbClr val="000000"/>
                </a:solidFill>
                <a:latin typeface="Canva Sans 2 Bold"/>
              </a:rPr>
              <a:t> input and output</a:t>
            </a:r>
          </a:p>
        </p:txBody>
      </p:sp>
      <p:sp>
        <p:nvSpPr>
          <p:cNvPr id="22" name="TextBox 22"/>
          <p:cNvSpPr txBox="1"/>
          <p:nvPr/>
        </p:nvSpPr>
        <p:spPr>
          <a:xfrm>
            <a:off x="16133289" y="8002210"/>
            <a:ext cx="1016982" cy="594301"/>
          </a:xfrm>
          <a:prstGeom prst="rect">
            <a:avLst/>
          </a:prstGeom>
        </p:spPr>
        <p:txBody>
          <a:bodyPr lIns="0" tIns="0" rIns="0" bIns="0" rtlCol="0" anchor="t">
            <a:spAutoFit/>
          </a:bodyPr>
          <a:lstStyle/>
          <a:p>
            <a:pPr algn="ctr">
              <a:lnSpc>
                <a:spcPts val="2418"/>
              </a:lnSpc>
              <a:spcBef>
                <a:spcPct val="0"/>
              </a:spcBef>
            </a:pPr>
            <a:r>
              <a:rPr lang="en-US" sz="1727">
                <a:solidFill>
                  <a:srgbClr val="000000"/>
                </a:solidFill>
                <a:latin typeface="Canva Sans 2 Bold"/>
              </a:rPr>
              <a:t>User data</a:t>
            </a:r>
          </a:p>
        </p:txBody>
      </p:sp>
      <p:sp>
        <p:nvSpPr>
          <p:cNvPr id="23" name="TextBox 23"/>
          <p:cNvSpPr txBox="1"/>
          <p:nvPr/>
        </p:nvSpPr>
        <p:spPr>
          <a:xfrm>
            <a:off x="16181134" y="5075101"/>
            <a:ext cx="1078166" cy="594301"/>
          </a:xfrm>
          <a:prstGeom prst="rect">
            <a:avLst/>
          </a:prstGeom>
        </p:spPr>
        <p:txBody>
          <a:bodyPr lIns="0" tIns="0" rIns="0" bIns="0" rtlCol="0" anchor="t">
            <a:spAutoFit/>
          </a:bodyPr>
          <a:lstStyle/>
          <a:p>
            <a:pPr algn="ctr">
              <a:lnSpc>
                <a:spcPts val="2418"/>
              </a:lnSpc>
              <a:spcBef>
                <a:spcPct val="0"/>
              </a:spcBef>
            </a:pPr>
            <a:r>
              <a:rPr lang="en-US" sz="1727">
                <a:solidFill>
                  <a:srgbClr val="000000"/>
                </a:solidFill>
                <a:latin typeface="Canva Sans 2 Bold"/>
              </a:rPr>
              <a:t>GTFS data</a:t>
            </a:r>
          </a:p>
        </p:txBody>
      </p:sp>
      <p:sp>
        <p:nvSpPr>
          <p:cNvPr id="24" name="TextBox 24"/>
          <p:cNvSpPr txBox="1"/>
          <p:nvPr/>
        </p:nvSpPr>
        <p:spPr>
          <a:xfrm>
            <a:off x="1028700" y="2615293"/>
            <a:ext cx="3512075" cy="1393726"/>
          </a:xfrm>
          <a:prstGeom prst="rect">
            <a:avLst/>
          </a:prstGeom>
        </p:spPr>
        <p:txBody>
          <a:bodyPr lIns="0" tIns="0" rIns="0" bIns="0" rtlCol="0" anchor="t">
            <a:spAutoFit/>
          </a:bodyPr>
          <a:lstStyle/>
          <a:p>
            <a:pPr algn="ctr">
              <a:lnSpc>
                <a:spcPts val="5605"/>
              </a:lnSpc>
            </a:pPr>
            <a:r>
              <a:rPr lang="en-US" sz="4003">
                <a:solidFill>
                  <a:srgbClr val="124A87"/>
                </a:solidFill>
                <a:latin typeface="Canva Sans 2 Bold"/>
              </a:rPr>
              <a:t>Presentation Layer</a:t>
            </a:r>
          </a:p>
        </p:txBody>
      </p:sp>
      <p:grpSp>
        <p:nvGrpSpPr>
          <p:cNvPr id="25" name="Group 25"/>
          <p:cNvGrpSpPr/>
          <p:nvPr/>
        </p:nvGrpSpPr>
        <p:grpSpPr>
          <a:xfrm>
            <a:off x="8393783" y="4948452"/>
            <a:ext cx="3486659" cy="2271452"/>
            <a:chOff x="0" y="0"/>
            <a:chExt cx="918297" cy="598243"/>
          </a:xfrm>
        </p:grpSpPr>
        <p:sp>
          <p:nvSpPr>
            <p:cNvPr id="26" name="Freeform 26"/>
            <p:cNvSpPr/>
            <p:nvPr/>
          </p:nvSpPr>
          <p:spPr>
            <a:xfrm>
              <a:off x="0" y="0"/>
              <a:ext cx="918297" cy="598243"/>
            </a:xfrm>
            <a:custGeom>
              <a:avLst/>
              <a:gdLst/>
              <a:ahLst/>
              <a:cxnLst/>
              <a:rect l="l" t="t" r="r" b="b"/>
              <a:pathLst>
                <a:path w="918297" h="598243">
                  <a:moveTo>
                    <a:pt x="113242" y="0"/>
                  </a:moveTo>
                  <a:lnTo>
                    <a:pt x="805054" y="0"/>
                  </a:lnTo>
                  <a:cubicBezTo>
                    <a:pt x="867597" y="0"/>
                    <a:pt x="918297" y="50700"/>
                    <a:pt x="918297" y="113242"/>
                  </a:cubicBezTo>
                  <a:lnTo>
                    <a:pt x="918297" y="485000"/>
                  </a:lnTo>
                  <a:cubicBezTo>
                    <a:pt x="918297" y="547542"/>
                    <a:pt x="867597" y="598243"/>
                    <a:pt x="805054" y="598243"/>
                  </a:cubicBezTo>
                  <a:lnTo>
                    <a:pt x="113242" y="598243"/>
                  </a:lnTo>
                  <a:cubicBezTo>
                    <a:pt x="50700" y="598243"/>
                    <a:pt x="0" y="547542"/>
                    <a:pt x="0" y="485000"/>
                  </a:cubicBezTo>
                  <a:lnTo>
                    <a:pt x="0" y="113242"/>
                  </a:lnTo>
                  <a:cubicBezTo>
                    <a:pt x="0" y="50700"/>
                    <a:pt x="50700" y="0"/>
                    <a:pt x="113242" y="0"/>
                  </a:cubicBezTo>
                  <a:close/>
                </a:path>
              </a:pathLst>
            </a:custGeom>
            <a:solidFill>
              <a:srgbClr val="516789"/>
            </a:solidFill>
          </p:spPr>
          <p:txBody>
            <a:bodyPr/>
            <a:lstStyle/>
            <a:p>
              <a:endParaRPr lang="en-US"/>
            </a:p>
          </p:txBody>
        </p:sp>
        <p:sp>
          <p:nvSpPr>
            <p:cNvPr id="27" name="TextBox 27"/>
            <p:cNvSpPr txBox="1"/>
            <p:nvPr/>
          </p:nvSpPr>
          <p:spPr>
            <a:xfrm>
              <a:off x="0" y="-57150"/>
              <a:ext cx="918297" cy="655393"/>
            </a:xfrm>
            <a:prstGeom prst="rect">
              <a:avLst/>
            </a:prstGeom>
          </p:spPr>
          <p:txBody>
            <a:bodyPr lIns="50800" tIns="50800" rIns="50800" bIns="50800" rtlCol="0" anchor="ctr"/>
            <a:lstStyle/>
            <a:p>
              <a:pPr algn="ctr">
                <a:lnSpc>
                  <a:spcPts val="4200"/>
                </a:lnSpc>
              </a:pPr>
              <a:endParaRPr dirty="0"/>
            </a:p>
            <a:p>
              <a:pPr algn="ctr">
                <a:lnSpc>
                  <a:spcPts val="4200"/>
                </a:lnSpc>
              </a:pPr>
              <a:r>
                <a:rPr lang="en-US" sz="3000" dirty="0">
                  <a:solidFill>
                    <a:srgbClr val="FFFFFF"/>
                  </a:solidFill>
                  <a:latin typeface="Canva Sans 1 Bold"/>
                </a:rPr>
                <a:t>Public Transit Routing Service</a:t>
              </a:r>
            </a:p>
            <a:p>
              <a:pPr algn="ctr">
                <a:lnSpc>
                  <a:spcPts val="4200"/>
                </a:lnSpc>
              </a:pPr>
              <a:endParaRPr lang="en-US" sz="3000" dirty="0">
                <a:solidFill>
                  <a:srgbClr val="FFFFFF"/>
                </a:solidFill>
                <a:latin typeface="Canva Sans 1 Bold"/>
              </a:endParaRPr>
            </a:p>
          </p:txBody>
        </p:sp>
      </p:grpSp>
      <p:grpSp>
        <p:nvGrpSpPr>
          <p:cNvPr id="28" name="Group 28"/>
          <p:cNvGrpSpPr/>
          <p:nvPr/>
        </p:nvGrpSpPr>
        <p:grpSpPr>
          <a:xfrm>
            <a:off x="8393783" y="7346462"/>
            <a:ext cx="3423800" cy="1368647"/>
            <a:chOff x="0" y="0"/>
            <a:chExt cx="901742" cy="360467"/>
          </a:xfrm>
        </p:grpSpPr>
        <p:sp>
          <p:nvSpPr>
            <p:cNvPr id="29" name="Freeform 29"/>
            <p:cNvSpPr/>
            <p:nvPr/>
          </p:nvSpPr>
          <p:spPr>
            <a:xfrm>
              <a:off x="0" y="0"/>
              <a:ext cx="901742" cy="360467"/>
            </a:xfrm>
            <a:custGeom>
              <a:avLst/>
              <a:gdLst/>
              <a:ahLst/>
              <a:cxnLst/>
              <a:rect l="l" t="t" r="r" b="b"/>
              <a:pathLst>
                <a:path w="901742" h="360467">
                  <a:moveTo>
                    <a:pt x="115322" y="0"/>
                  </a:moveTo>
                  <a:lnTo>
                    <a:pt x="786420" y="0"/>
                  </a:lnTo>
                  <a:cubicBezTo>
                    <a:pt x="817005" y="0"/>
                    <a:pt x="846338" y="12150"/>
                    <a:pt x="867965" y="33777"/>
                  </a:cubicBezTo>
                  <a:cubicBezTo>
                    <a:pt x="889592" y="55404"/>
                    <a:pt x="901742" y="84736"/>
                    <a:pt x="901742" y="115322"/>
                  </a:cubicBezTo>
                  <a:lnTo>
                    <a:pt x="901742" y="245145"/>
                  </a:lnTo>
                  <a:cubicBezTo>
                    <a:pt x="901742" y="275730"/>
                    <a:pt x="889592" y="305063"/>
                    <a:pt x="867965" y="326690"/>
                  </a:cubicBezTo>
                  <a:cubicBezTo>
                    <a:pt x="846338" y="348317"/>
                    <a:pt x="817005" y="360467"/>
                    <a:pt x="786420" y="360467"/>
                  </a:cubicBezTo>
                  <a:lnTo>
                    <a:pt x="115322" y="360467"/>
                  </a:lnTo>
                  <a:cubicBezTo>
                    <a:pt x="84736" y="360467"/>
                    <a:pt x="55404" y="348317"/>
                    <a:pt x="33777" y="326690"/>
                  </a:cubicBezTo>
                  <a:cubicBezTo>
                    <a:pt x="12150" y="305063"/>
                    <a:pt x="0" y="275730"/>
                    <a:pt x="0" y="245145"/>
                  </a:cubicBezTo>
                  <a:lnTo>
                    <a:pt x="0" y="115322"/>
                  </a:lnTo>
                  <a:cubicBezTo>
                    <a:pt x="0" y="84736"/>
                    <a:pt x="12150" y="55404"/>
                    <a:pt x="33777" y="33777"/>
                  </a:cubicBezTo>
                  <a:cubicBezTo>
                    <a:pt x="55404" y="12150"/>
                    <a:pt x="84736" y="0"/>
                    <a:pt x="115322" y="0"/>
                  </a:cubicBezTo>
                  <a:close/>
                </a:path>
              </a:pathLst>
            </a:custGeom>
            <a:solidFill>
              <a:srgbClr val="516789"/>
            </a:solidFill>
          </p:spPr>
          <p:txBody>
            <a:bodyPr/>
            <a:lstStyle/>
            <a:p>
              <a:endParaRPr lang="en-US"/>
            </a:p>
          </p:txBody>
        </p:sp>
        <p:sp>
          <p:nvSpPr>
            <p:cNvPr id="30" name="TextBox 30"/>
            <p:cNvSpPr txBox="1"/>
            <p:nvPr/>
          </p:nvSpPr>
          <p:spPr>
            <a:xfrm>
              <a:off x="0" y="-47625"/>
              <a:ext cx="901742" cy="408092"/>
            </a:xfrm>
            <a:prstGeom prst="rect">
              <a:avLst/>
            </a:prstGeom>
          </p:spPr>
          <p:txBody>
            <a:bodyPr lIns="50800" tIns="50800" rIns="50800" bIns="50800" rtlCol="0" anchor="ctr"/>
            <a:lstStyle/>
            <a:p>
              <a:pPr algn="ctr">
                <a:lnSpc>
                  <a:spcPts val="4199"/>
                </a:lnSpc>
              </a:pPr>
              <a:r>
                <a:rPr lang="en-US" sz="2999">
                  <a:solidFill>
                    <a:srgbClr val="FFFFFF"/>
                  </a:solidFill>
                  <a:latin typeface="Canva Sans 1 Bold"/>
                </a:rPr>
                <a:t>Chat Service</a:t>
              </a:r>
            </a:p>
          </p:txBody>
        </p:sp>
      </p:grpSp>
      <p:grpSp>
        <p:nvGrpSpPr>
          <p:cNvPr id="31" name="Group 31"/>
          <p:cNvGrpSpPr/>
          <p:nvPr/>
        </p:nvGrpSpPr>
        <p:grpSpPr>
          <a:xfrm>
            <a:off x="8393783" y="3146069"/>
            <a:ext cx="3547564" cy="1709476"/>
            <a:chOff x="0" y="0"/>
            <a:chExt cx="934338" cy="450232"/>
          </a:xfrm>
        </p:grpSpPr>
        <p:sp>
          <p:nvSpPr>
            <p:cNvPr id="32" name="Freeform 32"/>
            <p:cNvSpPr/>
            <p:nvPr/>
          </p:nvSpPr>
          <p:spPr>
            <a:xfrm>
              <a:off x="0" y="0"/>
              <a:ext cx="934338" cy="450232"/>
            </a:xfrm>
            <a:custGeom>
              <a:avLst/>
              <a:gdLst/>
              <a:ahLst/>
              <a:cxnLst/>
              <a:rect l="l" t="t" r="r" b="b"/>
              <a:pathLst>
                <a:path w="934338" h="450232">
                  <a:moveTo>
                    <a:pt x="111298" y="0"/>
                  </a:moveTo>
                  <a:lnTo>
                    <a:pt x="823039" y="0"/>
                  </a:lnTo>
                  <a:cubicBezTo>
                    <a:pt x="852558" y="0"/>
                    <a:pt x="880867" y="11726"/>
                    <a:pt x="901739" y="32599"/>
                  </a:cubicBezTo>
                  <a:cubicBezTo>
                    <a:pt x="922612" y="53471"/>
                    <a:pt x="934338" y="81780"/>
                    <a:pt x="934338" y="111298"/>
                  </a:cubicBezTo>
                  <a:lnTo>
                    <a:pt x="934338" y="338934"/>
                  </a:lnTo>
                  <a:cubicBezTo>
                    <a:pt x="934338" y="368452"/>
                    <a:pt x="922612" y="396761"/>
                    <a:pt x="901739" y="417634"/>
                  </a:cubicBezTo>
                  <a:cubicBezTo>
                    <a:pt x="880867" y="438506"/>
                    <a:pt x="852558" y="450232"/>
                    <a:pt x="823039" y="450232"/>
                  </a:cubicBezTo>
                  <a:lnTo>
                    <a:pt x="111298" y="450232"/>
                  </a:lnTo>
                  <a:cubicBezTo>
                    <a:pt x="81780" y="450232"/>
                    <a:pt x="53471" y="438506"/>
                    <a:pt x="32599" y="417634"/>
                  </a:cubicBezTo>
                  <a:cubicBezTo>
                    <a:pt x="11726" y="396761"/>
                    <a:pt x="0" y="368452"/>
                    <a:pt x="0" y="338934"/>
                  </a:cubicBezTo>
                  <a:lnTo>
                    <a:pt x="0" y="111298"/>
                  </a:lnTo>
                  <a:cubicBezTo>
                    <a:pt x="0" y="81780"/>
                    <a:pt x="11726" y="53471"/>
                    <a:pt x="32599" y="32599"/>
                  </a:cubicBezTo>
                  <a:cubicBezTo>
                    <a:pt x="53471" y="11726"/>
                    <a:pt x="81780" y="0"/>
                    <a:pt x="111298" y="0"/>
                  </a:cubicBezTo>
                  <a:close/>
                </a:path>
              </a:pathLst>
            </a:custGeom>
            <a:solidFill>
              <a:srgbClr val="516789"/>
            </a:solidFill>
          </p:spPr>
          <p:txBody>
            <a:bodyPr/>
            <a:lstStyle/>
            <a:p>
              <a:endParaRPr lang="en-US"/>
            </a:p>
          </p:txBody>
        </p:sp>
        <p:sp>
          <p:nvSpPr>
            <p:cNvPr id="33" name="TextBox 33"/>
            <p:cNvSpPr txBox="1"/>
            <p:nvPr/>
          </p:nvSpPr>
          <p:spPr>
            <a:xfrm>
              <a:off x="0" y="-47625"/>
              <a:ext cx="934338" cy="497857"/>
            </a:xfrm>
            <a:prstGeom prst="rect">
              <a:avLst/>
            </a:prstGeom>
          </p:spPr>
          <p:txBody>
            <a:bodyPr lIns="50800" tIns="50800" rIns="50800" bIns="50800" rtlCol="0" anchor="ctr"/>
            <a:lstStyle/>
            <a:p>
              <a:pPr algn="ctr">
                <a:lnSpc>
                  <a:spcPts val="4199"/>
                </a:lnSpc>
              </a:pPr>
              <a:r>
                <a:rPr lang="en-US" sz="2999" dirty="0">
                  <a:solidFill>
                    <a:srgbClr val="FFFFFF"/>
                  </a:solidFill>
                  <a:latin typeface="Canva Sans 1 Bold"/>
                </a:rPr>
                <a:t>Reporting Service</a:t>
              </a:r>
            </a:p>
          </p:txBody>
        </p:sp>
      </p:grpSp>
      <p:sp>
        <p:nvSpPr>
          <p:cNvPr id="34" name="TextBox 34"/>
          <p:cNvSpPr txBox="1"/>
          <p:nvPr/>
        </p:nvSpPr>
        <p:spPr>
          <a:xfrm>
            <a:off x="6277807" y="1739387"/>
            <a:ext cx="4717405" cy="679451"/>
          </a:xfrm>
          <a:prstGeom prst="rect">
            <a:avLst/>
          </a:prstGeom>
        </p:spPr>
        <p:txBody>
          <a:bodyPr lIns="0" tIns="0" rIns="0" bIns="0" rtlCol="0" anchor="t">
            <a:spAutoFit/>
          </a:bodyPr>
          <a:lstStyle/>
          <a:p>
            <a:pPr algn="ctr">
              <a:lnSpc>
                <a:spcPts val="5599"/>
              </a:lnSpc>
              <a:spcBef>
                <a:spcPct val="0"/>
              </a:spcBef>
            </a:pPr>
            <a:r>
              <a:rPr lang="en-US" sz="3999" dirty="0">
                <a:solidFill>
                  <a:srgbClr val="124A87"/>
                </a:solidFill>
                <a:latin typeface="Canva Sans 1 Bold"/>
              </a:rPr>
              <a:t>Application Layer</a:t>
            </a:r>
          </a:p>
        </p:txBody>
      </p:sp>
      <p:sp>
        <p:nvSpPr>
          <p:cNvPr id="35" name="TextBox 35"/>
          <p:cNvSpPr txBox="1"/>
          <p:nvPr/>
        </p:nvSpPr>
        <p:spPr>
          <a:xfrm>
            <a:off x="14262584" y="2342639"/>
            <a:ext cx="2684562" cy="679451"/>
          </a:xfrm>
          <a:prstGeom prst="rect">
            <a:avLst/>
          </a:prstGeom>
        </p:spPr>
        <p:txBody>
          <a:bodyPr lIns="0" tIns="0" rIns="0" bIns="0" rtlCol="0" anchor="t">
            <a:spAutoFit/>
          </a:bodyPr>
          <a:lstStyle/>
          <a:p>
            <a:pPr algn="ctr">
              <a:lnSpc>
                <a:spcPts val="5599"/>
              </a:lnSpc>
              <a:spcBef>
                <a:spcPct val="0"/>
              </a:spcBef>
            </a:pPr>
            <a:r>
              <a:rPr lang="en-US" sz="3999">
                <a:solidFill>
                  <a:srgbClr val="124A87"/>
                </a:solidFill>
                <a:latin typeface="Canva Sans 1 Bold"/>
              </a:rPr>
              <a:t>Data Layer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0171" y="7063192"/>
            <a:ext cx="1547788" cy="580750"/>
            <a:chOff x="0" y="0"/>
            <a:chExt cx="331141" cy="124248"/>
          </a:xfrm>
        </p:grpSpPr>
        <p:sp>
          <p:nvSpPr>
            <p:cNvPr id="3" name="Freeform 3"/>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4" name="TextBox 4"/>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8001000" y="0"/>
            <a:ext cx="10287000" cy="10287000"/>
            <a:chOff x="0" y="0"/>
            <a:chExt cx="6350000" cy="6350000"/>
          </a:xfrm>
        </p:grpSpPr>
        <p:sp>
          <p:nvSpPr>
            <p:cNvPr id="6" name="Freeform 6"/>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32335" r="-32335"/>
              </a:stretch>
            </a:blipFill>
          </p:spPr>
          <p:txBody>
            <a:bodyPr/>
            <a:lstStyle/>
            <a:p>
              <a:endParaRPr lang="en-US"/>
            </a:p>
          </p:txBody>
        </p:sp>
      </p:grpSp>
      <p:sp>
        <p:nvSpPr>
          <p:cNvPr id="7" name="TextBox 7"/>
          <p:cNvSpPr txBox="1"/>
          <p:nvPr/>
        </p:nvSpPr>
        <p:spPr>
          <a:xfrm>
            <a:off x="-1293056" y="285224"/>
            <a:ext cx="10437056" cy="912227"/>
          </a:xfrm>
          <a:prstGeom prst="rect">
            <a:avLst/>
          </a:prstGeom>
        </p:spPr>
        <p:txBody>
          <a:bodyPr lIns="0" tIns="0" rIns="0" bIns="0" rtlCol="0" anchor="t">
            <a:spAutoFit/>
          </a:bodyPr>
          <a:lstStyle/>
          <a:p>
            <a:pPr algn="ctr">
              <a:lnSpc>
                <a:spcPts val="7469"/>
              </a:lnSpc>
              <a:spcBef>
                <a:spcPct val="0"/>
              </a:spcBef>
            </a:pPr>
            <a:r>
              <a:rPr lang="en-US" sz="5335">
                <a:solidFill>
                  <a:srgbClr val="516789"/>
                </a:solidFill>
                <a:latin typeface="DejaVu Serif Bold"/>
              </a:rPr>
              <a:t>List of  functions</a:t>
            </a:r>
          </a:p>
        </p:txBody>
      </p:sp>
      <p:grpSp>
        <p:nvGrpSpPr>
          <p:cNvPr id="8" name="Group 8"/>
          <p:cNvGrpSpPr/>
          <p:nvPr/>
        </p:nvGrpSpPr>
        <p:grpSpPr>
          <a:xfrm>
            <a:off x="1677383" y="7140249"/>
            <a:ext cx="426636" cy="4266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631142" y="2031324"/>
            <a:ext cx="3505279" cy="604268"/>
          </a:xfrm>
          <a:prstGeom prst="rect">
            <a:avLst/>
          </a:prstGeom>
        </p:spPr>
        <p:txBody>
          <a:bodyPr lIns="0" tIns="0" rIns="0" bIns="0" rtlCol="0" anchor="t">
            <a:spAutoFit/>
          </a:bodyPr>
          <a:lstStyle/>
          <a:p>
            <a:pPr algn="l">
              <a:lnSpc>
                <a:spcPts val="5018"/>
              </a:lnSpc>
              <a:spcBef>
                <a:spcPct val="0"/>
              </a:spcBef>
            </a:pPr>
            <a:r>
              <a:rPr lang="en-US" sz="3584">
                <a:solidFill>
                  <a:srgbClr val="124A87"/>
                </a:solidFill>
                <a:latin typeface="Bree Serif"/>
              </a:rPr>
              <a:t>Register &amp;login</a:t>
            </a:r>
          </a:p>
        </p:txBody>
      </p:sp>
      <p:sp>
        <p:nvSpPr>
          <p:cNvPr id="12" name="TextBox 12"/>
          <p:cNvSpPr txBox="1"/>
          <p:nvPr/>
        </p:nvSpPr>
        <p:spPr>
          <a:xfrm>
            <a:off x="2631142" y="2974024"/>
            <a:ext cx="5314429" cy="604268"/>
          </a:xfrm>
          <a:prstGeom prst="rect">
            <a:avLst/>
          </a:prstGeom>
        </p:spPr>
        <p:txBody>
          <a:bodyPr lIns="0" tIns="0" rIns="0" bIns="0" rtlCol="0" anchor="t">
            <a:spAutoFit/>
          </a:bodyPr>
          <a:lstStyle/>
          <a:p>
            <a:pPr algn="l">
              <a:lnSpc>
                <a:spcPts val="5018"/>
              </a:lnSpc>
              <a:spcBef>
                <a:spcPct val="0"/>
              </a:spcBef>
            </a:pPr>
            <a:r>
              <a:rPr lang="en-US" sz="3584">
                <a:solidFill>
                  <a:srgbClr val="124A87"/>
                </a:solidFill>
                <a:latin typeface="Bree Serif"/>
              </a:rPr>
              <a:t>Select saved stations  </a:t>
            </a:r>
          </a:p>
        </p:txBody>
      </p:sp>
      <p:sp>
        <p:nvSpPr>
          <p:cNvPr id="13" name="TextBox 13"/>
          <p:cNvSpPr txBox="1"/>
          <p:nvPr/>
        </p:nvSpPr>
        <p:spPr>
          <a:xfrm>
            <a:off x="2631142" y="3957448"/>
            <a:ext cx="9595409" cy="604268"/>
          </a:xfrm>
          <a:prstGeom prst="rect">
            <a:avLst/>
          </a:prstGeom>
        </p:spPr>
        <p:txBody>
          <a:bodyPr lIns="0" tIns="0" rIns="0" bIns="0" rtlCol="0" anchor="t">
            <a:spAutoFit/>
          </a:bodyPr>
          <a:lstStyle/>
          <a:p>
            <a:pPr algn="l">
              <a:lnSpc>
                <a:spcPts val="5018"/>
              </a:lnSpc>
              <a:spcBef>
                <a:spcPct val="0"/>
              </a:spcBef>
            </a:pPr>
            <a:r>
              <a:rPr lang="en-US" sz="3584">
                <a:solidFill>
                  <a:srgbClr val="124A87"/>
                </a:solidFill>
                <a:latin typeface="Bree Serif"/>
              </a:rPr>
              <a:t>Choose source and destination stations</a:t>
            </a:r>
          </a:p>
        </p:txBody>
      </p:sp>
      <p:sp>
        <p:nvSpPr>
          <p:cNvPr id="14" name="TextBox 14"/>
          <p:cNvSpPr txBox="1"/>
          <p:nvPr/>
        </p:nvSpPr>
        <p:spPr>
          <a:xfrm>
            <a:off x="2631142" y="4976348"/>
            <a:ext cx="8994659" cy="604268"/>
          </a:xfrm>
          <a:prstGeom prst="rect">
            <a:avLst/>
          </a:prstGeom>
        </p:spPr>
        <p:txBody>
          <a:bodyPr lIns="0" tIns="0" rIns="0" bIns="0" rtlCol="0" anchor="t">
            <a:spAutoFit/>
          </a:bodyPr>
          <a:lstStyle/>
          <a:p>
            <a:pPr algn="l">
              <a:lnSpc>
                <a:spcPts val="5018"/>
              </a:lnSpc>
              <a:spcBef>
                <a:spcPct val="0"/>
              </a:spcBef>
            </a:pPr>
            <a:r>
              <a:rPr lang="en-US" sz="3584">
                <a:solidFill>
                  <a:srgbClr val="124A87"/>
                </a:solidFill>
                <a:latin typeface="Bree Serif"/>
              </a:rPr>
              <a:t>Select transportation type</a:t>
            </a:r>
          </a:p>
        </p:txBody>
      </p:sp>
      <p:sp>
        <p:nvSpPr>
          <p:cNvPr id="15" name="TextBox 15"/>
          <p:cNvSpPr txBox="1"/>
          <p:nvPr/>
        </p:nvSpPr>
        <p:spPr>
          <a:xfrm>
            <a:off x="2668121" y="6019198"/>
            <a:ext cx="7933856" cy="604268"/>
          </a:xfrm>
          <a:prstGeom prst="rect">
            <a:avLst/>
          </a:prstGeom>
        </p:spPr>
        <p:txBody>
          <a:bodyPr lIns="0" tIns="0" rIns="0" bIns="0" rtlCol="0" anchor="t">
            <a:spAutoFit/>
          </a:bodyPr>
          <a:lstStyle/>
          <a:p>
            <a:pPr algn="l">
              <a:lnSpc>
                <a:spcPts val="5018"/>
              </a:lnSpc>
              <a:spcBef>
                <a:spcPct val="0"/>
              </a:spcBef>
            </a:pPr>
            <a:r>
              <a:rPr lang="en-US" sz="3584">
                <a:solidFill>
                  <a:srgbClr val="124A87"/>
                </a:solidFill>
                <a:latin typeface="Bree Serif"/>
              </a:rPr>
              <a:t>Number of transportations filter</a:t>
            </a:r>
          </a:p>
        </p:txBody>
      </p:sp>
      <p:sp>
        <p:nvSpPr>
          <p:cNvPr id="16" name="TextBox 16"/>
          <p:cNvSpPr txBox="1"/>
          <p:nvPr/>
        </p:nvSpPr>
        <p:spPr>
          <a:xfrm>
            <a:off x="2668121" y="7059711"/>
            <a:ext cx="8148936" cy="604268"/>
          </a:xfrm>
          <a:prstGeom prst="rect">
            <a:avLst/>
          </a:prstGeom>
        </p:spPr>
        <p:txBody>
          <a:bodyPr lIns="0" tIns="0" rIns="0" bIns="0" rtlCol="0" anchor="t">
            <a:spAutoFit/>
          </a:bodyPr>
          <a:lstStyle/>
          <a:p>
            <a:pPr algn="l">
              <a:lnSpc>
                <a:spcPts val="5018"/>
              </a:lnSpc>
              <a:spcBef>
                <a:spcPct val="0"/>
              </a:spcBef>
            </a:pPr>
            <a:r>
              <a:rPr lang="en-US" sz="3584">
                <a:solidFill>
                  <a:srgbClr val="124A87"/>
                </a:solidFill>
                <a:latin typeface="Bree Serif"/>
              </a:rPr>
              <a:t>Cost filter </a:t>
            </a:r>
          </a:p>
        </p:txBody>
      </p:sp>
      <p:sp>
        <p:nvSpPr>
          <p:cNvPr id="17" name="TextBox 17"/>
          <p:cNvSpPr txBox="1"/>
          <p:nvPr/>
        </p:nvSpPr>
        <p:spPr>
          <a:xfrm>
            <a:off x="2668121" y="8056935"/>
            <a:ext cx="7010558" cy="604393"/>
          </a:xfrm>
          <a:prstGeom prst="rect">
            <a:avLst/>
          </a:prstGeom>
        </p:spPr>
        <p:txBody>
          <a:bodyPr lIns="0" tIns="0" rIns="0" bIns="0" rtlCol="0" anchor="t">
            <a:spAutoFit/>
          </a:bodyPr>
          <a:lstStyle/>
          <a:p>
            <a:pPr algn="l">
              <a:lnSpc>
                <a:spcPts val="5011"/>
              </a:lnSpc>
              <a:spcBef>
                <a:spcPct val="0"/>
              </a:spcBef>
            </a:pPr>
            <a:r>
              <a:rPr lang="en-US" sz="3579">
                <a:solidFill>
                  <a:srgbClr val="124A87"/>
                </a:solidFill>
                <a:latin typeface="Bree Serif"/>
              </a:rPr>
              <a:t>Time &amp; distance filter</a:t>
            </a:r>
          </a:p>
        </p:txBody>
      </p:sp>
      <p:grpSp>
        <p:nvGrpSpPr>
          <p:cNvPr id="18" name="Group 18"/>
          <p:cNvGrpSpPr/>
          <p:nvPr/>
        </p:nvGrpSpPr>
        <p:grpSpPr>
          <a:xfrm>
            <a:off x="690171" y="6044292"/>
            <a:ext cx="1547788" cy="580750"/>
            <a:chOff x="0" y="0"/>
            <a:chExt cx="331141" cy="124248"/>
          </a:xfrm>
        </p:grpSpPr>
        <p:sp>
          <p:nvSpPr>
            <p:cNvPr id="19" name="Freeform 19"/>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20" name="TextBox 20"/>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77383" y="6121349"/>
            <a:ext cx="426636" cy="4266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90171" y="5001442"/>
            <a:ext cx="1547788" cy="580750"/>
            <a:chOff x="0" y="0"/>
            <a:chExt cx="331141" cy="124248"/>
          </a:xfrm>
        </p:grpSpPr>
        <p:sp>
          <p:nvSpPr>
            <p:cNvPr id="25" name="Freeform 25"/>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26" name="TextBox 26"/>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677383" y="5078499"/>
            <a:ext cx="426636" cy="42663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690171" y="3982542"/>
            <a:ext cx="1547788" cy="580750"/>
            <a:chOff x="0" y="0"/>
            <a:chExt cx="331141" cy="124248"/>
          </a:xfrm>
        </p:grpSpPr>
        <p:sp>
          <p:nvSpPr>
            <p:cNvPr id="31" name="Freeform 31"/>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32" name="TextBox 32"/>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677383" y="4059599"/>
            <a:ext cx="426636" cy="42663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690171" y="2963642"/>
            <a:ext cx="1547788" cy="580750"/>
            <a:chOff x="0" y="0"/>
            <a:chExt cx="331141" cy="124248"/>
          </a:xfrm>
        </p:grpSpPr>
        <p:sp>
          <p:nvSpPr>
            <p:cNvPr id="37" name="Freeform 37"/>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38" name="TextBox 38"/>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1677383" y="3040699"/>
            <a:ext cx="426636" cy="426636"/>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690171" y="2020942"/>
            <a:ext cx="1547788" cy="580750"/>
            <a:chOff x="0" y="0"/>
            <a:chExt cx="331141" cy="124248"/>
          </a:xfrm>
        </p:grpSpPr>
        <p:sp>
          <p:nvSpPr>
            <p:cNvPr id="43" name="Freeform 43"/>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44" name="TextBox 44"/>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677383" y="2098856"/>
            <a:ext cx="426636" cy="426636"/>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690171" y="8082092"/>
            <a:ext cx="1547788" cy="580750"/>
            <a:chOff x="0" y="0"/>
            <a:chExt cx="331141" cy="124248"/>
          </a:xfrm>
        </p:grpSpPr>
        <p:sp>
          <p:nvSpPr>
            <p:cNvPr id="49" name="Freeform 49"/>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50" name="TextBox 50"/>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51" name="Group 51"/>
          <p:cNvGrpSpPr/>
          <p:nvPr/>
        </p:nvGrpSpPr>
        <p:grpSpPr>
          <a:xfrm>
            <a:off x="1677383" y="8159148"/>
            <a:ext cx="426636" cy="426636"/>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53" name="TextBox 5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4" name="TextBox 54"/>
          <p:cNvSpPr txBox="1"/>
          <p:nvPr/>
        </p:nvSpPr>
        <p:spPr>
          <a:xfrm>
            <a:off x="2631142" y="9034317"/>
            <a:ext cx="7010558" cy="604393"/>
          </a:xfrm>
          <a:prstGeom prst="rect">
            <a:avLst/>
          </a:prstGeom>
        </p:spPr>
        <p:txBody>
          <a:bodyPr lIns="0" tIns="0" rIns="0" bIns="0" rtlCol="0" anchor="t">
            <a:spAutoFit/>
          </a:bodyPr>
          <a:lstStyle/>
          <a:p>
            <a:pPr algn="l">
              <a:lnSpc>
                <a:spcPts val="5011"/>
              </a:lnSpc>
              <a:spcBef>
                <a:spcPct val="0"/>
              </a:spcBef>
            </a:pPr>
            <a:r>
              <a:rPr lang="en-US" sz="3579">
                <a:solidFill>
                  <a:srgbClr val="124A87"/>
                </a:solidFill>
                <a:latin typeface="Bree Serif"/>
              </a:rPr>
              <a:t>distance walking filter</a:t>
            </a:r>
          </a:p>
        </p:txBody>
      </p:sp>
      <p:grpSp>
        <p:nvGrpSpPr>
          <p:cNvPr id="55" name="Group 55"/>
          <p:cNvGrpSpPr/>
          <p:nvPr/>
        </p:nvGrpSpPr>
        <p:grpSpPr>
          <a:xfrm>
            <a:off x="690171" y="9100992"/>
            <a:ext cx="1547788" cy="580750"/>
            <a:chOff x="0" y="0"/>
            <a:chExt cx="331141" cy="124248"/>
          </a:xfrm>
        </p:grpSpPr>
        <p:sp>
          <p:nvSpPr>
            <p:cNvPr id="56" name="Freeform 56"/>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57" name="TextBox 57"/>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1677383" y="9178048"/>
            <a:ext cx="426636" cy="426636"/>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60" name="TextBox 6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rot="-10800000">
            <a:off x="14447117" y="0"/>
            <a:ext cx="7681766" cy="3540443"/>
            <a:chOff x="0" y="0"/>
            <a:chExt cx="406400" cy="187305"/>
          </a:xfrm>
        </p:grpSpPr>
        <p:sp>
          <p:nvSpPr>
            <p:cNvPr id="62" name="Freeform 62"/>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516789">
                <a:alpha val="80000"/>
              </a:srgbClr>
            </a:solidFill>
          </p:spPr>
          <p:txBody>
            <a:bodyPr/>
            <a:lstStyle/>
            <a:p>
              <a:endParaRPr lang="en-US"/>
            </a:p>
          </p:txBody>
        </p:sp>
        <p:sp>
          <p:nvSpPr>
            <p:cNvPr id="63" name="TextBox 63"/>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001000" y="0"/>
            <a:ext cx="10287000" cy="10287000"/>
            <a:chOff x="0" y="0"/>
            <a:chExt cx="6350000" cy="6350000"/>
          </a:xfrm>
        </p:grpSpPr>
        <p:sp>
          <p:nvSpPr>
            <p:cNvPr id="3" name="Freeform 3"/>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32335" r="-32335"/>
              </a:stretch>
            </a:blipFill>
          </p:spPr>
          <p:txBody>
            <a:bodyPr/>
            <a:lstStyle/>
            <a:p>
              <a:endParaRPr lang="en-US"/>
            </a:p>
          </p:txBody>
        </p:sp>
      </p:grpSp>
      <p:grpSp>
        <p:nvGrpSpPr>
          <p:cNvPr id="4" name="Group 4"/>
          <p:cNvGrpSpPr/>
          <p:nvPr/>
        </p:nvGrpSpPr>
        <p:grpSpPr>
          <a:xfrm rot="-10800000">
            <a:off x="14447117" y="0"/>
            <a:ext cx="7681766" cy="3540443"/>
            <a:chOff x="0" y="0"/>
            <a:chExt cx="406400" cy="187305"/>
          </a:xfrm>
        </p:grpSpPr>
        <p:sp>
          <p:nvSpPr>
            <p:cNvPr id="5" name="Freeform 5"/>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516789">
                <a:alpha val="80000"/>
              </a:srgbClr>
            </a:solidFill>
          </p:spPr>
          <p:txBody>
            <a:bodyPr/>
            <a:lstStyle/>
            <a:p>
              <a:endParaRPr lang="en-US"/>
            </a:p>
          </p:txBody>
        </p:sp>
        <p:sp>
          <p:nvSpPr>
            <p:cNvPr id="6" name="TextBox 6"/>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7" name="Group 7"/>
          <p:cNvGrpSpPr/>
          <p:nvPr/>
        </p:nvGrpSpPr>
        <p:grpSpPr>
          <a:xfrm>
            <a:off x="565752" y="3469416"/>
            <a:ext cx="1547788" cy="580750"/>
            <a:chOff x="0" y="0"/>
            <a:chExt cx="331141" cy="124248"/>
          </a:xfrm>
        </p:grpSpPr>
        <p:sp>
          <p:nvSpPr>
            <p:cNvPr id="8" name="Freeform 8"/>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9" name="TextBox 9"/>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52964" y="3546473"/>
            <a:ext cx="426636" cy="42663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65752" y="2526716"/>
            <a:ext cx="1547788" cy="580750"/>
            <a:chOff x="0" y="0"/>
            <a:chExt cx="331141" cy="124248"/>
          </a:xfrm>
        </p:grpSpPr>
        <p:sp>
          <p:nvSpPr>
            <p:cNvPr id="14" name="Freeform 14"/>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15" name="TextBox 15"/>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552964" y="2603773"/>
            <a:ext cx="426636" cy="4266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547685" y="2537098"/>
            <a:ext cx="7010558" cy="604393"/>
          </a:xfrm>
          <a:prstGeom prst="rect">
            <a:avLst/>
          </a:prstGeom>
        </p:spPr>
        <p:txBody>
          <a:bodyPr lIns="0" tIns="0" rIns="0" bIns="0" rtlCol="0" anchor="t">
            <a:spAutoFit/>
          </a:bodyPr>
          <a:lstStyle/>
          <a:p>
            <a:pPr algn="l">
              <a:lnSpc>
                <a:spcPts val="5011"/>
              </a:lnSpc>
              <a:spcBef>
                <a:spcPct val="0"/>
              </a:spcBef>
            </a:pPr>
            <a:r>
              <a:rPr lang="en-US" sz="3579">
                <a:solidFill>
                  <a:srgbClr val="124A87"/>
                </a:solidFill>
                <a:latin typeface="Bree Serif"/>
              </a:rPr>
              <a:t>Display route details </a:t>
            </a:r>
          </a:p>
        </p:txBody>
      </p:sp>
      <p:sp>
        <p:nvSpPr>
          <p:cNvPr id="20" name="TextBox 20"/>
          <p:cNvSpPr txBox="1"/>
          <p:nvPr/>
        </p:nvSpPr>
        <p:spPr>
          <a:xfrm>
            <a:off x="2547685" y="3444260"/>
            <a:ext cx="7010558" cy="604393"/>
          </a:xfrm>
          <a:prstGeom prst="rect">
            <a:avLst/>
          </a:prstGeom>
        </p:spPr>
        <p:txBody>
          <a:bodyPr lIns="0" tIns="0" rIns="0" bIns="0" rtlCol="0" anchor="t">
            <a:spAutoFit/>
          </a:bodyPr>
          <a:lstStyle/>
          <a:p>
            <a:pPr algn="l">
              <a:lnSpc>
                <a:spcPts val="5011"/>
              </a:lnSpc>
              <a:spcBef>
                <a:spcPct val="0"/>
              </a:spcBef>
            </a:pPr>
            <a:r>
              <a:rPr lang="en-US" sz="3579">
                <a:solidFill>
                  <a:srgbClr val="124A87"/>
                </a:solidFill>
                <a:latin typeface="Bree Serif"/>
              </a:rPr>
              <a:t>Show the route on the map </a:t>
            </a:r>
          </a:p>
        </p:txBody>
      </p:sp>
      <p:sp>
        <p:nvSpPr>
          <p:cNvPr id="22" name="TextBox 22"/>
          <p:cNvSpPr txBox="1"/>
          <p:nvPr/>
        </p:nvSpPr>
        <p:spPr>
          <a:xfrm>
            <a:off x="2547685" y="4611507"/>
            <a:ext cx="7010558" cy="604393"/>
          </a:xfrm>
          <a:prstGeom prst="rect">
            <a:avLst/>
          </a:prstGeom>
        </p:spPr>
        <p:txBody>
          <a:bodyPr lIns="0" tIns="0" rIns="0" bIns="0" rtlCol="0" anchor="t">
            <a:spAutoFit/>
          </a:bodyPr>
          <a:lstStyle/>
          <a:p>
            <a:pPr algn="l">
              <a:lnSpc>
                <a:spcPts val="5011"/>
              </a:lnSpc>
              <a:spcBef>
                <a:spcPct val="0"/>
              </a:spcBef>
            </a:pPr>
            <a:r>
              <a:rPr lang="en-US" sz="3579" dirty="0">
                <a:solidFill>
                  <a:srgbClr val="124A87"/>
                </a:solidFill>
                <a:latin typeface="Bree Serif"/>
              </a:rPr>
              <a:t>Chat with other people </a:t>
            </a:r>
          </a:p>
        </p:txBody>
      </p:sp>
      <p:sp>
        <p:nvSpPr>
          <p:cNvPr id="23" name="TextBox 23"/>
          <p:cNvSpPr txBox="1"/>
          <p:nvPr/>
        </p:nvSpPr>
        <p:spPr>
          <a:xfrm>
            <a:off x="2530268" y="7475619"/>
            <a:ext cx="7010558" cy="604393"/>
          </a:xfrm>
          <a:prstGeom prst="rect">
            <a:avLst/>
          </a:prstGeom>
        </p:spPr>
        <p:txBody>
          <a:bodyPr lIns="0" tIns="0" rIns="0" bIns="0" rtlCol="0" anchor="t">
            <a:spAutoFit/>
          </a:bodyPr>
          <a:lstStyle/>
          <a:p>
            <a:pPr algn="l">
              <a:lnSpc>
                <a:spcPts val="5011"/>
              </a:lnSpc>
              <a:spcBef>
                <a:spcPct val="0"/>
              </a:spcBef>
            </a:pPr>
            <a:r>
              <a:rPr lang="en-US" sz="3579" dirty="0">
                <a:solidFill>
                  <a:srgbClr val="124A87"/>
                </a:solidFill>
                <a:latin typeface="Bree Serif"/>
              </a:rPr>
              <a:t>Logout </a:t>
            </a:r>
          </a:p>
        </p:txBody>
      </p:sp>
      <p:sp>
        <p:nvSpPr>
          <p:cNvPr id="24" name="TextBox 24"/>
          <p:cNvSpPr txBox="1"/>
          <p:nvPr/>
        </p:nvSpPr>
        <p:spPr>
          <a:xfrm>
            <a:off x="2530268" y="6475769"/>
            <a:ext cx="7010558" cy="604393"/>
          </a:xfrm>
          <a:prstGeom prst="rect">
            <a:avLst/>
          </a:prstGeom>
        </p:spPr>
        <p:txBody>
          <a:bodyPr lIns="0" tIns="0" rIns="0" bIns="0" rtlCol="0" anchor="t">
            <a:spAutoFit/>
          </a:bodyPr>
          <a:lstStyle/>
          <a:p>
            <a:pPr algn="l">
              <a:lnSpc>
                <a:spcPts val="5011"/>
              </a:lnSpc>
              <a:spcBef>
                <a:spcPct val="0"/>
              </a:spcBef>
            </a:pPr>
            <a:r>
              <a:rPr lang="en-US" sz="3579" dirty="0">
                <a:solidFill>
                  <a:srgbClr val="124A87"/>
                </a:solidFill>
                <a:latin typeface="Bree Serif"/>
              </a:rPr>
              <a:t>Report</a:t>
            </a:r>
          </a:p>
        </p:txBody>
      </p:sp>
      <p:grpSp>
        <p:nvGrpSpPr>
          <p:cNvPr id="25" name="Group 25"/>
          <p:cNvGrpSpPr/>
          <p:nvPr/>
        </p:nvGrpSpPr>
        <p:grpSpPr>
          <a:xfrm>
            <a:off x="584212" y="1588232"/>
            <a:ext cx="1547788" cy="580750"/>
            <a:chOff x="0" y="0"/>
            <a:chExt cx="331141" cy="124248"/>
          </a:xfrm>
        </p:grpSpPr>
        <p:sp>
          <p:nvSpPr>
            <p:cNvPr id="26" name="Freeform 26"/>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27" name="TextBox 27"/>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2964" y="1665289"/>
            <a:ext cx="426636" cy="42663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2547685" y="1521557"/>
            <a:ext cx="7010558" cy="604393"/>
          </a:xfrm>
          <a:prstGeom prst="rect">
            <a:avLst/>
          </a:prstGeom>
        </p:spPr>
        <p:txBody>
          <a:bodyPr lIns="0" tIns="0" rIns="0" bIns="0" rtlCol="0" anchor="t">
            <a:spAutoFit/>
          </a:bodyPr>
          <a:lstStyle/>
          <a:p>
            <a:pPr algn="l">
              <a:lnSpc>
                <a:spcPts val="5011"/>
              </a:lnSpc>
              <a:spcBef>
                <a:spcPct val="0"/>
              </a:spcBef>
            </a:pPr>
            <a:r>
              <a:rPr lang="en-US" sz="3579">
                <a:solidFill>
                  <a:srgbClr val="124A87"/>
                </a:solidFill>
                <a:latin typeface="Bree Serif"/>
              </a:rPr>
              <a:t>Display all routes </a:t>
            </a:r>
          </a:p>
        </p:txBody>
      </p:sp>
      <p:grpSp>
        <p:nvGrpSpPr>
          <p:cNvPr id="32" name="Group 32"/>
          <p:cNvGrpSpPr/>
          <p:nvPr/>
        </p:nvGrpSpPr>
        <p:grpSpPr>
          <a:xfrm>
            <a:off x="584212" y="4655050"/>
            <a:ext cx="1547788" cy="580750"/>
            <a:chOff x="0" y="0"/>
            <a:chExt cx="331141" cy="124248"/>
          </a:xfrm>
        </p:grpSpPr>
        <p:sp>
          <p:nvSpPr>
            <p:cNvPr id="33" name="Freeform 33"/>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34" name="TextBox 34"/>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584212" y="7487441"/>
            <a:ext cx="1547788" cy="580750"/>
            <a:chOff x="0" y="0"/>
            <a:chExt cx="331141" cy="124248"/>
          </a:xfrm>
        </p:grpSpPr>
        <p:sp>
          <p:nvSpPr>
            <p:cNvPr id="42" name="Freeform 42"/>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43" name="TextBox 43"/>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584212" y="6487591"/>
            <a:ext cx="1547788" cy="580750"/>
            <a:chOff x="0" y="0"/>
            <a:chExt cx="331141" cy="124248"/>
          </a:xfrm>
        </p:grpSpPr>
        <p:sp>
          <p:nvSpPr>
            <p:cNvPr id="45" name="Freeform 45"/>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46" name="TextBox 46"/>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2547685" y="5554207"/>
            <a:ext cx="7010558" cy="604393"/>
          </a:xfrm>
          <a:prstGeom prst="rect">
            <a:avLst/>
          </a:prstGeom>
        </p:spPr>
        <p:txBody>
          <a:bodyPr lIns="0" tIns="0" rIns="0" bIns="0" rtlCol="0" anchor="t">
            <a:spAutoFit/>
          </a:bodyPr>
          <a:lstStyle/>
          <a:p>
            <a:pPr algn="l">
              <a:lnSpc>
                <a:spcPts val="5011"/>
              </a:lnSpc>
              <a:spcBef>
                <a:spcPct val="0"/>
              </a:spcBef>
            </a:pPr>
            <a:r>
              <a:rPr lang="en-US" sz="3579" dirty="0">
                <a:solidFill>
                  <a:srgbClr val="124A87"/>
                </a:solidFill>
                <a:latin typeface="Bree Serif"/>
              </a:rPr>
              <a:t>Chat messages report</a:t>
            </a:r>
          </a:p>
        </p:txBody>
      </p:sp>
      <p:grpSp>
        <p:nvGrpSpPr>
          <p:cNvPr id="54" name="Group 54"/>
          <p:cNvGrpSpPr/>
          <p:nvPr/>
        </p:nvGrpSpPr>
        <p:grpSpPr>
          <a:xfrm>
            <a:off x="584212" y="5597750"/>
            <a:ext cx="1547788" cy="580750"/>
            <a:chOff x="0" y="0"/>
            <a:chExt cx="331141" cy="124248"/>
          </a:xfrm>
        </p:grpSpPr>
        <p:sp>
          <p:nvSpPr>
            <p:cNvPr id="55" name="Freeform 55"/>
            <p:cNvSpPr/>
            <p:nvPr/>
          </p:nvSpPr>
          <p:spPr>
            <a:xfrm>
              <a:off x="0" y="0"/>
              <a:ext cx="331141" cy="124248"/>
            </a:xfrm>
            <a:custGeom>
              <a:avLst/>
              <a:gdLst/>
              <a:ahLst/>
              <a:cxnLst/>
              <a:rect l="l" t="t" r="r" b="b"/>
              <a:pathLst>
                <a:path w="331141" h="124248">
                  <a:moveTo>
                    <a:pt x="62124" y="0"/>
                  </a:moveTo>
                  <a:lnTo>
                    <a:pt x="269017" y="0"/>
                  </a:lnTo>
                  <a:cubicBezTo>
                    <a:pt x="303327" y="0"/>
                    <a:pt x="331141" y="27814"/>
                    <a:pt x="331141" y="62124"/>
                  </a:cubicBezTo>
                  <a:lnTo>
                    <a:pt x="331141" y="62124"/>
                  </a:lnTo>
                  <a:cubicBezTo>
                    <a:pt x="331141" y="78600"/>
                    <a:pt x="324596" y="94402"/>
                    <a:pt x="312945" y="106053"/>
                  </a:cubicBezTo>
                  <a:cubicBezTo>
                    <a:pt x="301294" y="117703"/>
                    <a:pt x="285493" y="124248"/>
                    <a:pt x="269017" y="124248"/>
                  </a:cubicBezTo>
                  <a:lnTo>
                    <a:pt x="62124" y="124248"/>
                  </a:lnTo>
                  <a:cubicBezTo>
                    <a:pt x="27814" y="124248"/>
                    <a:pt x="0" y="96434"/>
                    <a:pt x="0" y="62124"/>
                  </a:cubicBezTo>
                  <a:lnTo>
                    <a:pt x="0" y="62124"/>
                  </a:lnTo>
                  <a:cubicBezTo>
                    <a:pt x="0" y="27814"/>
                    <a:pt x="27814" y="0"/>
                    <a:pt x="62124" y="0"/>
                  </a:cubicBezTo>
                  <a:close/>
                </a:path>
              </a:pathLst>
            </a:custGeom>
            <a:solidFill>
              <a:srgbClr val="516789"/>
            </a:solidFill>
          </p:spPr>
          <p:txBody>
            <a:bodyPr/>
            <a:lstStyle/>
            <a:p>
              <a:endParaRPr lang="en-US"/>
            </a:p>
          </p:txBody>
        </p:sp>
        <p:sp>
          <p:nvSpPr>
            <p:cNvPr id="56" name="TextBox 56"/>
            <p:cNvSpPr txBox="1"/>
            <p:nvPr/>
          </p:nvSpPr>
          <p:spPr>
            <a:xfrm>
              <a:off x="0" y="-38100"/>
              <a:ext cx="331141" cy="162348"/>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1571424" y="4712200"/>
            <a:ext cx="426636" cy="426636"/>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59" name="TextBox 5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1571424" y="5673950"/>
            <a:ext cx="426636" cy="426636"/>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63" name="TextBox 6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1571424" y="6564648"/>
            <a:ext cx="426636" cy="426636"/>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66" name="TextBox 6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7" name="Group 67"/>
          <p:cNvGrpSpPr/>
          <p:nvPr/>
        </p:nvGrpSpPr>
        <p:grpSpPr>
          <a:xfrm>
            <a:off x="1571424" y="7582691"/>
            <a:ext cx="426636" cy="426636"/>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69" name="TextBox 6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0" name="TextBox 70"/>
          <p:cNvSpPr txBox="1"/>
          <p:nvPr/>
        </p:nvSpPr>
        <p:spPr>
          <a:xfrm>
            <a:off x="-1293056" y="285224"/>
            <a:ext cx="10437056" cy="912227"/>
          </a:xfrm>
          <a:prstGeom prst="rect">
            <a:avLst/>
          </a:prstGeom>
        </p:spPr>
        <p:txBody>
          <a:bodyPr lIns="0" tIns="0" rIns="0" bIns="0" rtlCol="0" anchor="t">
            <a:spAutoFit/>
          </a:bodyPr>
          <a:lstStyle/>
          <a:p>
            <a:pPr algn="ctr">
              <a:lnSpc>
                <a:spcPts val="7469"/>
              </a:lnSpc>
              <a:spcBef>
                <a:spcPct val="0"/>
              </a:spcBef>
            </a:pPr>
            <a:r>
              <a:rPr lang="en-US" sz="5335">
                <a:solidFill>
                  <a:srgbClr val="516789"/>
                </a:solidFill>
                <a:latin typeface="DejaVu Serif Bold"/>
              </a:rPr>
              <a:t>List of  functions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1678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3885" y="8711163"/>
            <a:ext cx="5148157" cy="7722235"/>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sp>
        <p:nvSpPr>
          <p:cNvPr id="4" name="Freeform 4"/>
          <p:cNvSpPr/>
          <p:nvPr/>
        </p:nvSpPr>
        <p:spPr>
          <a:xfrm>
            <a:off x="820829" y="-568139"/>
            <a:ext cx="16646342" cy="10855139"/>
          </a:xfrm>
          <a:custGeom>
            <a:avLst/>
            <a:gdLst/>
            <a:ahLst/>
            <a:cxnLst/>
            <a:rect l="l" t="t" r="r" b="b"/>
            <a:pathLst>
              <a:path w="16646342" h="10855139">
                <a:moveTo>
                  <a:pt x="0" y="0"/>
                </a:moveTo>
                <a:lnTo>
                  <a:pt x="16646342" y="0"/>
                </a:lnTo>
                <a:lnTo>
                  <a:pt x="16646342" y="10855139"/>
                </a:lnTo>
                <a:lnTo>
                  <a:pt x="0" y="10855139"/>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3885" y="8711163"/>
            <a:ext cx="5148157" cy="7722235"/>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sp>
        <p:nvSpPr>
          <p:cNvPr id="4" name="TextBox 4"/>
          <p:cNvSpPr txBox="1"/>
          <p:nvPr/>
        </p:nvSpPr>
        <p:spPr>
          <a:xfrm>
            <a:off x="6307419" y="904875"/>
            <a:ext cx="6020812" cy="1101666"/>
          </a:xfrm>
          <a:prstGeom prst="rect">
            <a:avLst/>
          </a:prstGeom>
        </p:spPr>
        <p:txBody>
          <a:bodyPr lIns="0" tIns="0" rIns="0" bIns="0" rtlCol="0" anchor="t">
            <a:spAutoFit/>
          </a:bodyPr>
          <a:lstStyle/>
          <a:p>
            <a:pPr algn="ctr">
              <a:lnSpc>
                <a:spcPts val="8998"/>
              </a:lnSpc>
              <a:spcBef>
                <a:spcPct val="0"/>
              </a:spcBef>
            </a:pPr>
            <a:r>
              <a:rPr lang="en-US" sz="6427">
                <a:solidFill>
                  <a:srgbClr val="516789"/>
                </a:solidFill>
                <a:latin typeface="DejaVu Serif Bold"/>
              </a:rPr>
              <a:t>Challenges</a:t>
            </a:r>
          </a:p>
        </p:txBody>
      </p:sp>
      <p:sp>
        <p:nvSpPr>
          <p:cNvPr id="5" name="TextBox 5"/>
          <p:cNvSpPr txBox="1"/>
          <p:nvPr/>
        </p:nvSpPr>
        <p:spPr>
          <a:xfrm>
            <a:off x="2042978" y="8730213"/>
            <a:ext cx="4841655" cy="595735"/>
          </a:xfrm>
          <a:prstGeom prst="rect">
            <a:avLst/>
          </a:prstGeom>
        </p:spPr>
        <p:txBody>
          <a:bodyPr lIns="0" tIns="0" rIns="0" bIns="0" rtlCol="0" anchor="t">
            <a:spAutoFit/>
          </a:bodyPr>
          <a:lstStyle/>
          <a:p>
            <a:pPr algn="just">
              <a:lnSpc>
                <a:spcPts val="4533"/>
              </a:lnSpc>
            </a:pPr>
            <a:r>
              <a:rPr lang="en-US" sz="4011">
                <a:solidFill>
                  <a:srgbClr val="516789"/>
                </a:solidFill>
                <a:latin typeface="DejaVu Serif Bold"/>
              </a:rPr>
              <a:t>Data Challenges</a:t>
            </a:r>
          </a:p>
        </p:txBody>
      </p:sp>
      <p:sp>
        <p:nvSpPr>
          <p:cNvPr id="6" name="Freeform 6"/>
          <p:cNvSpPr/>
          <p:nvPr/>
        </p:nvSpPr>
        <p:spPr>
          <a:xfrm>
            <a:off x="403319" y="3025498"/>
            <a:ext cx="8120972" cy="4872583"/>
          </a:xfrm>
          <a:custGeom>
            <a:avLst/>
            <a:gdLst/>
            <a:ahLst/>
            <a:cxnLst/>
            <a:rect l="l" t="t" r="r" b="b"/>
            <a:pathLst>
              <a:path w="8120972" h="4872583">
                <a:moveTo>
                  <a:pt x="0" y="0"/>
                </a:moveTo>
                <a:lnTo>
                  <a:pt x="8120972" y="0"/>
                </a:lnTo>
                <a:lnTo>
                  <a:pt x="8120972" y="4872583"/>
                </a:lnTo>
                <a:lnTo>
                  <a:pt x="0" y="4872583"/>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3885" y="8711163"/>
            <a:ext cx="5148157" cy="7722235"/>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sp>
        <p:nvSpPr>
          <p:cNvPr id="4" name="Freeform 4"/>
          <p:cNvSpPr/>
          <p:nvPr/>
        </p:nvSpPr>
        <p:spPr>
          <a:xfrm rot="-5400000">
            <a:off x="4891787" y="6149819"/>
            <a:ext cx="8116692" cy="47625"/>
          </a:xfrm>
          <a:custGeom>
            <a:avLst/>
            <a:gdLst/>
            <a:ahLst/>
            <a:cxnLst/>
            <a:rect l="l" t="t" r="r" b="b"/>
            <a:pathLst>
              <a:path w="8116692" h="47625">
                <a:moveTo>
                  <a:pt x="0" y="0"/>
                </a:moveTo>
                <a:lnTo>
                  <a:pt x="8116692" y="0"/>
                </a:lnTo>
                <a:lnTo>
                  <a:pt x="8116692" y="47625"/>
                </a:lnTo>
                <a:lnTo>
                  <a:pt x="0" y="47625"/>
                </a:lnTo>
                <a:lnTo>
                  <a:pt x="0" y="0"/>
                </a:lnTo>
                <a:close/>
              </a:path>
            </a:pathLst>
          </a:custGeom>
          <a:blipFill>
            <a:blip r:embed="rId2"/>
            <a:stretch>
              <a:fillRect b="-709538"/>
            </a:stretch>
          </a:blipFill>
        </p:spPr>
        <p:txBody>
          <a:bodyPr/>
          <a:lstStyle/>
          <a:p>
            <a:endParaRPr lang="en-US"/>
          </a:p>
        </p:txBody>
      </p:sp>
      <p:sp>
        <p:nvSpPr>
          <p:cNvPr id="5" name="TextBox 5"/>
          <p:cNvSpPr txBox="1"/>
          <p:nvPr/>
        </p:nvSpPr>
        <p:spPr>
          <a:xfrm>
            <a:off x="6307419" y="904875"/>
            <a:ext cx="6020812" cy="1101666"/>
          </a:xfrm>
          <a:prstGeom prst="rect">
            <a:avLst/>
          </a:prstGeom>
        </p:spPr>
        <p:txBody>
          <a:bodyPr lIns="0" tIns="0" rIns="0" bIns="0" rtlCol="0" anchor="t">
            <a:spAutoFit/>
          </a:bodyPr>
          <a:lstStyle/>
          <a:p>
            <a:pPr algn="ctr">
              <a:lnSpc>
                <a:spcPts val="8998"/>
              </a:lnSpc>
              <a:spcBef>
                <a:spcPct val="0"/>
              </a:spcBef>
            </a:pPr>
            <a:r>
              <a:rPr lang="en-US" sz="6427">
                <a:solidFill>
                  <a:srgbClr val="516789"/>
                </a:solidFill>
                <a:latin typeface="DejaVu Serif Bold"/>
              </a:rPr>
              <a:t>Challenges</a:t>
            </a:r>
          </a:p>
        </p:txBody>
      </p:sp>
      <p:sp>
        <p:nvSpPr>
          <p:cNvPr id="6" name="TextBox 6"/>
          <p:cNvSpPr txBox="1"/>
          <p:nvPr/>
        </p:nvSpPr>
        <p:spPr>
          <a:xfrm>
            <a:off x="2042978" y="8730213"/>
            <a:ext cx="4841655" cy="595735"/>
          </a:xfrm>
          <a:prstGeom prst="rect">
            <a:avLst/>
          </a:prstGeom>
        </p:spPr>
        <p:txBody>
          <a:bodyPr lIns="0" tIns="0" rIns="0" bIns="0" rtlCol="0" anchor="t">
            <a:spAutoFit/>
          </a:bodyPr>
          <a:lstStyle/>
          <a:p>
            <a:pPr algn="just">
              <a:lnSpc>
                <a:spcPts val="4533"/>
              </a:lnSpc>
            </a:pPr>
            <a:r>
              <a:rPr lang="en-US" sz="4011">
                <a:solidFill>
                  <a:srgbClr val="516789"/>
                </a:solidFill>
                <a:latin typeface="DejaVu Serif Bold"/>
              </a:rPr>
              <a:t>Data Challenges</a:t>
            </a:r>
          </a:p>
        </p:txBody>
      </p:sp>
      <p:sp>
        <p:nvSpPr>
          <p:cNvPr id="7" name="TextBox 7"/>
          <p:cNvSpPr txBox="1"/>
          <p:nvPr/>
        </p:nvSpPr>
        <p:spPr>
          <a:xfrm>
            <a:off x="9317825" y="8730213"/>
            <a:ext cx="9209209" cy="595735"/>
          </a:xfrm>
          <a:prstGeom prst="rect">
            <a:avLst/>
          </a:prstGeom>
        </p:spPr>
        <p:txBody>
          <a:bodyPr lIns="0" tIns="0" rIns="0" bIns="0" rtlCol="0" anchor="t">
            <a:spAutoFit/>
          </a:bodyPr>
          <a:lstStyle/>
          <a:p>
            <a:pPr algn="l">
              <a:lnSpc>
                <a:spcPts val="4533"/>
              </a:lnSpc>
            </a:pPr>
            <a:r>
              <a:rPr lang="en-US" sz="4011">
                <a:solidFill>
                  <a:srgbClr val="516789"/>
                </a:solidFill>
                <a:latin typeface="DejaVu Serif Bold"/>
              </a:rPr>
              <a:t>Routing Algorithm Challenges</a:t>
            </a:r>
          </a:p>
        </p:txBody>
      </p:sp>
      <p:sp>
        <p:nvSpPr>
          <p:cNvPr id="8" name="Freeform 8"/>
          <p:cNvSpPr/>
          <p:nvPr/>
        </p:nvSpPr>
        <p:spPr>
          <a:xfrm>
            <a:off x="403319" y="3025498"/>
            <a:ext cx="8120972" cy="4872583"/>
          </a:xfrm>
          <a:custGeom>
            <a:avLst/>
            <a:gdLst/>
            <a:ahLst/>
            <a:cxnLst/>
            <a:rect l="l" t="t" r="r" b="b"/>
            <a:pathLst>
              <a:path w="8120972" h="4872583">
                <a:moveTo>
                  <a:pt x="0" y="0"/>
                </a:moveTo>
                <a:lnTo>
                  <a:pt x="8120972" y="0"/>
                </a:lnTo>
                <a:lnTo>
                  <a:pt x="8120972" y="4872583"/>
                </a:lnTo>
                <a:lnTo>
                  <a:pt x="0" y="4872583"/>
                </a:lnTo>
                <a:lnTo>
                  <a:pt x="0" y="0"/>
                </a:lnTo>
                <a:close/>
              </a:path>
            </a:pathLst>
          </a:custGeom>
          <a:blipFill>
            <a:blip r:embed="rId3"/>
            <a:stretch>
              <a:fillRect/>
            </a:stretch>
          </a:blipFill>
        </p:spPr>
        <p:txBody>
          <a:bodyPr/>
          <a:lstStyle/>
          <a:p>
            <a:endParaRPr lang="en-US"/>
          </a:p>
        </p:txBody>
      </p:sp>
      <p:sp>
        <p:nvSpPr>
          <p:cNvPr id="9" name="Freeform 9"/>
          <p:cNvSpPr/>
          <p:nvPr/>
        </p:nvSpPr>
        <p:spPr>
          <a:xfrm>
            <a:off x="9750788" y="2825715"/>
            <a:ext cx="7508512" cy="5106892"/>
          </a:xfrm>
          <a:custGeom>
            <a:avLst/>
            <a:gdLst/>
            <a:ahLst/>
            <a:cxnLst/>
            <a:rect l="l" t="t" r="r" b="b"/>
            <a:pathLst>
              <a:path w="7508512" h="5106892">
                <a:moveTo>
                  <a:pt x="0" y="0"/>
                </a:moveTo>
                <a:lnTo>
                  <a:pt x="7508512" y="0"/>
                </a:lnTo>
                <a:lnTo>
                  <a:pt x="7508512" y="5106892"/>
                </a:lnTo>
                <a:lnTo>
                  <a:pt x="0" y="5106892"/>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77112" y="1954476"/>
            <a:ext cx="1259047" cy="1259042"/>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136" r="-25136"/>
              </a:stretch>
            </a:blipFill>
          </p:spPr>
          <p:txBody>
            <a:bodyPr/>
            <a:lstStyle/>
            <a:p>
              <a:endParaRPr lang="en-US"/>
            </a:p>
          </p:txBody>
        </p:sp>
      </p:grpSp>
      <p:grpSp>
        <p:nvGrpSpPr>
          <p:cNvPr id="4" name="Group 4"/>
          <p:cNvGrpSpPr>
            <a:grpSpLocks noChangeAspect="1"/>
          </p:cNvGrpSpPr>
          <p:nvPr/>
        </p:nvGrpSpPr>
        <p:grpSpPr>
          <a:xfrm>
            <a:off x="776510" y="3626948"/>
            <a:ext cx="1259047" cy="1259042"/>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1383" r="-11383"/>
              </a:stretch>
            </a:blipFill>
          </p:spPr>
          <p:txBody>
            <a:bodyPr/>
            <a:lstStyle/>
            <a:p>
              <a:endParaRPr lang="en-US"/>
            </a:p>
          </p:txBody>
        </p:sp>
      </p:grpSp>
      <p:grpSp>
        <p:nvGrpSpPr>
          <p:cNvPr id="6" name="Group 6"/>
          <p:cNvGrpSpPr>
            <a:grpSpLocks noChangeAspect="1"/>
          </p:cNvGrpSpPr>
          <p:nvPr/>
        </p:nvGrpSpPr>
        <p:grpSpPr>
          <a:xfrm>
            <a:off x="777112" y="5299421"/>
            <a:ext cx="1259047" cy="125904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5868" r="-5868"/>
              </a:stretch>
            </a:blipFill>
          </p:spPr>
          <p:txBody>
            <a:bodyPr/>
            <a:lstStyle/>
            <a:p>
              <a:endParaRPr lang="en-US"/>
            </a:p>
          </p:txBody>
        </p:sp>
      </p:grpSp>
      <p:grpSp>
        <p:nvGrpSpPr>
          <p:cNvPr id="8" name="Group 8"/>
          <p:cNvGrpSpPr>
            <a:grpSpLocks noChangeAspect="1"/>
          </p:cNvGrpSpPr>
          <p:nvPr/>
        </p:nvGrpSpPr>
        <p:grpSpPr>
          <a:xfrm>
            <a:off x="8701769" y="2017851"/>
            <a:ext cx="1259047" cy="125904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020" b="-1020"/>
              </a:stretch>
            </a:blipFill>
          </p:spPr>
          <p:txBody>
            <a:bodyPr/>
            <a:lstStyle/>
            <a:p>
              <a:endParaRPr lang="en-US"/>
            </a:p>
          </p:txBody>
        </p:sp>
      </p:grpSp>
      <p:grpSp>
        <p:nvGrpSpPr>
          <p:cNvPr id="10" name="Group 10"/>
          <p:cNvGrpSpPr>
            <a:grpSpLocks noChangeAspect="1"/>
          </p:cNvGrpSpPr>
          <p:nvPr/>
        </p:nvGrpSpPr>
        <p:grpSpPr>
          <a:xfrm>
            <a:off x="8701769" y="3624944"/>
            <a:ext cx="1259047" cy="125904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8677" r="-8677"/>
              </a:stretch>
            </a:blipFill>
          </p:spPr>
          <p:txBody>
            <a:bodyPr/>
            <a:lstStyle/>
            <a:p>
              <a:endParaRPr lang="en-US"/>
            </a:p>
          </p:txBody>
        </p:sp>
      </p:grpSp>
      <p:sp>
        <p:nvSpPr>
          <p:cNvPr id="12" name="TextBox 12"/>
          <p:cNvSpPr txBox="1"/>
          <p:nvPr/>
        </p:nvSpPr>
        <p:spPr>
          <a:xfrm>
            <a:off x="2969008" y="3742538"/>
            <a:ext cx="5208644" cy="9239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2A2E3A"/>
                </a:solidFill>
                <a:latin typeface="Helios Bold"/>
              </a:rPr>
              <a:t>Abdelrahman Mahmoud Mohamed Saker</a:t>
            </a:r>
          </a:p>
        </p:txBody>
      </p:sp>
      <p:sp>
        <p:nvSpPr>
          <p:cNvPr id="13" name="TextBox 13"/>
          <p:cNvSpPr txBox="1"/>
          <p:nvPr/>
        </p:nvSpPr>
        <p:spPr>
          <a:xfrm>
            <a:off x="2969008" y="5328749"/>
            <a:ext cx="5208644" cy="9239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2A2E3A"/>
                </a:solidFill>
                <a:latin typeface="Helios Bold"/>
              </a:rPr>
              <a:t>Ahmed Adel Ibrahim Basiony</a:t>
            </a:r>
          </a:p>
        </p:txBody>
      </p:sp>
      <p:grpSp>
        <p:nvGrpSpPr>
          <p:cNvPr id="14" name="Group 14"/>
          <p:cNvGrpSpPr>
            <a:grpSpLocks noChangeAspect="1"/>
          </p:cNvGrpSpPr>
          <p:nvPr/>
        </p:nvGrpSpPr>
        <p:grpSpPr>
          <a:xfrm>
            <a:off x="8692244" y="5338274"/>
            <a:ext cx="1259047" cy="1259042"/>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616" r="-1616"/>
              </a:stretch>
            </a:blipFill>
          </p:spPr>
          <p:txBody>
            <a:bodyPr/>
            <a:lstStyle/>
            <a:p>
              <a:endParaRPr lang="en-US"/>
            </a:p>
          </p:txBody>
        </p:sp>
      </p:grpSp>
      <p:sp>
        <p:nvSpPr>
          <p:cNvPr id="16" name="TextBox 16"/>
          <p:cNvSpPr txBox="1"/>
          <p:nvPr/>
        </p:nvSpPr>
        <p:spPr>
          <a:xfrm>
            <a:off x="10884140" y="5328749"/>
            <a:ext cx="5208644" cy="9239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2A2E3A"/>
                </a:solidFill>
                <a:latin typeface="Helios Bold"/>
              </a:rPr>
              <a:t>Salah-eldeen Hossam Mohamed</a:t>
            </a:r>
          </a:p>
        </p:txBody>
      </p:sp>
      <p:sp>
        <p:nvSpPr>
          <p:cNvPr id="17" name="TextBox 17"/>
          <p:cNvSpPr txBox="1"/>
          <p:nvPr/>
        </p:nvSpPr>
        <p:spPr>
          <a:xfrm>
            <a:off x="4359899" y="6921166"/>
            <a:ext cx="9128563" cy="1104835"/>
          </a:xfrm>
          <a:prstGeom prst="rect">
            <a:avLst/>
          </a:prstGeom>
        </p:spPr>
        <p:txBody>
          <a:bodyPr lIns="0" tIns="0" rIns="0" bIns="0" rtlCol="0" anchor="t">
            <a:spAutoFit/>
          </a:bodyPr>
          <a:lstStyle/>
          <a:p>
            <a:pPr marL="0" lvl="0" indent="0" algn="l">
              <a:lnSpc>
                <a:spcPts val="8928"/>
              </a:lnSpc>
              <a:spcBef>
                <a:spcPct val="0"/>
              </a:spcBef>
            </a:pPr>
            <a:r>
              <a:rPr lang="en-US" sz="6377" spc="414">
                <a:solidFill>
                  <a:srgbClr val="124A87"/>
                </a:solidFill>
                <a:latin typeface="Bree Serif"/>
              </a:rPr>
              <a:t>DR. Mahmoud Mounir</a:t>
            </a:r>
          </a:p>
        </p:txBody>
      </p:sp>
      <p:sp>
        <p:nvSpPr>
          <p:cNvPr id="18" name="TextBox 18"/>
          <p:cNvSpPr txBox="1"/>
          <p:nvPr/>
        </p:nvSpPr>
        <p:spPr>
          <a:xfrm>
            <a:off x="5161182" y="8264126"/>
            <a:ext cx="8321173" cy="995338"/>
          </a:xfrm>
          <a:prstGeom prst="rect">
            <a:avLst/>
          </a:prstGeom>
        </p:spPr>
        <p:txBody>
          <a:bodyPr lIns="0" tIns="0" rIns="0" bIns="0" rtlCol="0" anchor="t">
            <a:spAutoFit/>
          </a:bodyPr>
          <a:lstStyle/>
          <a:p>
            <a:pPr marL="0" lvl="0" indent="0" algn="l">
              <a:lnSpc>
                <a:spcPts val="8138"/>
              </a:lnSpc>
              <a:spcBef>
                <a:spcPct val="0"/>
              </a:spcBef>
            </a:pPr>
            <a:r>
              <a:rPr lang="en-US" sz="5813" spc="377">
                <a:solidFill>
                  <a:srgbClr val="124A87"/>
                </a:solidFill>
                <a:latin typeface="Bree Serif"/>
              </a:rPr>
              <a:t>TA. Reham Ashraf</a:t>
            </a:r>
          </a:p>
        </p:txBody>
      </p:sp>
      <p:sp>
        <p:nvSpPr>
          <p:cNvPr id="19" name="Freeform 19"/>
          <p:cNvSpPr/>
          <p:nvPr/>
        </p:nvSpPr>
        <p:spPr>
          <a:xfrm>
            <a:off x="-5933796" y="3624944"/>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8">
              <a:alphaModFix amt="16000"/>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20" name="Freeform 20"/>
          <p:cNvSpPr/>
          <p:nvPr/>
        </p:nvSpPr>
        <p:spPr>
          <a:xfrm rot="-6239849">
            <a:off x="10228402" y="6368743"/>
            <a:ext cx="11102518" cy="10977615"/>
          </a:xfrm>
          <a:custGeom>
            <a:avLst/>
            <a:gdLst/>
            <a:ahLst/>
            <a:cxnLst/>
            <a:rect l="l" t="t" r="r" b="b"/>
            <a:pathLst>
              <a:path w="11102518" h="10977615">
                <a:moveTo>
                  <a:pt x="0" y="0"/>
                </a:moveTo>
                <a:lnTo>
                  <a:pt x="11102519" y="0"/>
                </a:lnTo>
                <a:lnTo>
                  <a:pt x="11102519" y="10977615"/>
                </a:lnTo>
                <a:lnTo>
                  <a:pt x="0" y="10977615"/>
                </a:lnTo>
                <a:lnTo>
                  <a:pt x="0" y="0"/>
                </a:lnTo>
                <a:close/>
              </a:path>
            </a:pathLst>
          </a:custGeom>
          <a:blipFill>
            <a:blip r:embed="rId8">
              <a:alphaModFix amt="16000"/>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21" name="TextBox 21"/>
          <p:cNvSpPr txBox="1"/>
          <p:nvPr/>
        </p:nvSpPr>
        <p:spPr>
          <a:xfrm>
            <a:off x="2337461" y="229056"/>
            <a:ext cx="13987663" cy="1236345"/>
          </a:xfrm>
          <a:prstGeom prst="rect">
            <a:avLst/>
          </a:prstGeom>
        </p:spPr>
        <p:txBody>
          <a:bodyPr lIns="0" tIns="0" rIns="0" bIns="0" rtlCol="0" anchor="t">
            <a:spAutoFit/>
          </a:bodyPr>
          <a:lstStyle/>
          <a:p>
            <a:pPr algn="l">
              <a:lnSpc>
                <a:spcPts val="9600"/>
              </a:lnSpc>
            </a:pPr>
            <a:r>
              <a:rPr lang="en-US" sz="8000">
                <a:solidFill>
                  <a:srgbClr val="516789"/>
                </a:solidFill>
                <a:latin typeface="DejaVu Serif Bold"/>
              </a:rPr>
              <a:t>Our Management Team</a:t>
            </a:r>
          </a:p>
        </p:txBody>
      </p:sp>
      <p:sp>
        <p:nvSpPr>
          <p:cNvPr id="22" name="TextBox 22"/>
          <p:cNvSpPr txBox="1"/>
          <p:nvPr/>
        </p:nvSpPr>
        <p:spPr>
          <a:xfrm>
            <a:off x="2969008" y="2117272"/>
            <a:ext cx="5208644" cy="9239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2A2E3A"/>
                </a:solidFill>
                <a:latin typeface="Helios Bold"/>
              </a:rPr>
              <a:t>Abdelrahman Salah Abdelmawgoud</a:t>
            </a:r>
          </a:p>
        </p:txBody>
      </p:sp>
      <p:sp>
        <p:nvSpPr>
          <p:cNvPr id="23" name="TextBox 23"/>
          <p:cNvSpPr txBox="1"/>
          <p:nvPr/>
        </p:nvSpPr>
        <p:spPr>
          <a:xfrm>
            <a:off x="10884140" y="2119350"/>
            <a:ext cx="5208644" cy="9239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2A2E3A"/>
                </a:solidFill>
                <a:latin typeface="Helios Bold"/>
              </a:rPr>
              <a:t>Aya Allah Mahmoud Abdelhady</a:t>
            </a:r>
          </a:p>
        </p:txBody>
      </p:sp>
      <p:sp>
        <p:nvSpPr>
          <p:cNvPr id="24" name="TextBox 24"/>
          <p:cNvSpPr txBox="1"/>
          <p:nvPr/>
        </p:nvSpPr>
        <p:spPr>
          <a:xfrm>
            <a:off x="10893665" y="3742538"/>
            <a:ext cx="5208644" cy="4667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2A2E3A"/>
                </a:solidFill>
                <a:latin typeface="Helios Bold"/>
              </a:rPr>
              <a:t>Aya Mohamed Fouad Ali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1678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3885" y="8711163"/>
            <a:ext cx="5148157" cy="7722235"/>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sp>
        <p:nvSpPr>
          <p:cNvPr id="4" name="Freeform 4"/>
          <p:cNvSpPr/>
          <p:nvPr/>
        </p:nvSpPr>
        <p:spPr>
          <a:xfrm>
            <a:off x="6241097" y="1269318"/>
            <a:ext cx="5029390" cy="8746765"/>
          </a:xfrm>
          <a:custGeom>
            <a:avLst/>
            <a:gdLst/>
            <a:ahLst/>
            <a:cxnLst/>
            <a:rect l="l" t="t" r="r" b="b"/>
            <a:pathLst>
              <a:path w="5029390" h="8746765">
                <a:moveTo>
                  <a:pt x="0" y="0"/>
                </a:moveTo>
                <a:lnTo>
                  <a:pt x="5029390" y="0"/>
                </a:lnTo>
                <a:lnTo>
                  <a:pt x="5029390" y="8746765"/>
                </a:lnTo>
                <a:lnTo>
                  <a:pt x="0" y="8746765"/>
                </a:lnTo>
                <a:lnTo>
                  <a:pt x="0" y="0"/>
                </a:lnTo>
                <a:close/>
              </a:path>
            </a:pathLst>
          </a:custGeom>
          <a:blipFill>
            <a:blip r:embed="rId2"/>
            <a:stretch>
              <a:fillRect/>
            </a:stretch>
          </a:blipFill>
        </p:spPr>
        <p:txBody>
          <a:bodyPr/>
          <a:lstStyle/>
          <a:p>
            <a:endParaRPr lang="en-US"/>
          </a:p>
        </p:txBody>
      </p:sp>
      <p:sp>
        <p:nvSpPr>
          <p:cNvPr id="5" name="Freeform 5"/>
          <p:cNvSpPr/>
          <p:nvPr/>
        </p:nvSpPr>
        <p:spPr>
          <a:xfrm>
            <a:off x="5083514" y="4385717"/>
            <a:ext cx="8120972" cy="4872583"/>
          </a:xfrm>
          <a:custGeom>
            <a:avLst/>
            <a:gdLst/>
            <a:ahLst/>
            <a:cxnLst/>
            <a:rect l="l" t="t" r="r" b="b"/>
            <a:pathLst>
              <a:path w="8120972" h="4872583">
                <a:moveTo>
                  <a:pt x="0" y="0"/>
                </a:moveTo>
                <a:lnTo>
                  <a:pt x="8120972" y="0"/>
                </a:lnTo>
                <a:lnTo>
                  <a:pt x="8120972" y="4872583"/>
                </a:lnTo>
                <a:lnTo>
                  <a:pt x="0" y="4872583"/>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5298586" y="321325"/>
            <a:ext cx="7690827" cy="947994"/>
          </a:xfrm>
          <a:prstGeom prst="rect">
            <a:avLst/>
          </a:prstGeom>
        </p:spPr>
        <p:txBody>
          <a:bodyPr lIns="0" tIns="0" rIns="0" bIns="0" rtlCol="0" anchor="t">
            <a:spAutoFit/>
          </a:bodyPr>
          <a:lstStyle/>
          <a:p>
            <a:pPr algn="just">
              <a:lnSpc>
                <a:spcPts val="7201"/>
              </a:lnSpc>
            </a:pPr>
            <a:r>
              <a:rPr lang="en-US" sz="6372">
                <a:solidFill>
                  <a:srgbClr val="FFFFFF"/>
                </a:solidFill>
                <a:latin typeface="DejaVu Serif Bold"/>
              </a:rPr>
              <a:t>Data Challenges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49339" y="175344"/>
            <a:ext cx="13553399" cy="7081651"/>
          </a:xfrm>
          <a:custGeom>
            <a:avLst/>
            <a:gdLst/>
            <a:ahLst/>
            <a:cxnLst/>
            <a:rect l="l" t="t" r="r" b="b"/>
            <a:pathLst>
              <a:path w="13553399" h="7081651">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3" name="Group 3"/>
          <p:cNvGrpSpPr>
            <a:grpSpLocks noChangeAspect="1"/>
          </p:cNvGrpSpPr>
          <p:nvPr/>
        </p:nvGrpSpPr>
        <p:grpSpPr>
          <a:xfrm>
            <a:off x="866050" y="1028700"/>
            <a:ext cx="5148157" cy="7722235"/>
            <a:chOff x="0" y="0"/>
            <a:chExt cx="6350000" cy="9525000"/>
          </a:xfrm>
        </p:grpSpPr>
        <p:sp>
          <p:nvSpPr>
            <p:cNvPr id="4" name="Freeform 4"/>
            <p:cNvSpPr/>
            <p:nvPr/>
          </p:nvSpPr>
          <p:spPr>
            <a:xfrm rot="-5400000">
              <a:off x="-1587500" y="1587500"/>
              <a:ext cx="9525000" cy="6350000"/>
            </a:xfrm>
            <a:custGeom>
              <a:avLst/>
              <a:gdLst/>
              <a:ahLst/>
              <a:cxnLst/>
              <a:rect l="l" t="t" r="r" b="b"/>
              <a:pathLst>
                <a:path w="9525000" h="6350000">
                  <a:moveTo>
                    <a:pt x="482600" y="0"/>
                  </a:moveTo>
                  <a:lnTo>
                    <a:pt x="9042400" y="0"/>
                  </a:lnTo>
                  <a:cubicBezTo>
                    <a:pt x="9309100" y="0"/>
                    <a:pt x="9525000" y="215900"/>
                    <a:pt x="9525000" y="482600"/>
                  </a:cubicBezTo>
                  <a:lnTo>
                    <a:pt x="9525000" y="5867400"/>
                  </a:lnTo>
                  <a:cubicBezTo>
                    <a:pt x="9525000" y="6134100"/>
                    <a:pt x="9307830" y="6350000"/>
                    <a:pt x="9042400" y="6350000"/>
                  </a:cubicBezTo>
                  <a:lnTo>
                    <a:pt x="482600" y="6350000"/>
                  </a:lnTo>
                  <a:cubicBezTo>
                    <a:pt x="215900" y="6350000"/>
                    <a:pt x="0" y="6134100"/>
                    <a:pt x="0" y="5867400"/>
                  </a:cubicBezTo>
                  <a:lnTo>
                    <a:pt x="0" y="482600"/>
                  </a:lnTo>
                  <a:cubicBezTo>
                    <a:pt x="0" y="217170"/>
                    <a:pt x="215900" y="0"/>
                    <a:pt x="482600" y="0"/>
                  </a:cubicBezTo>
                  <a:close/>
                </a:path>
              </a:pathLst>
            </a:custGeom>
            <a:blipFill>
              <a:blip r:embed="rId4"/>
              <a:stretch>
                <a:fillRect l="-11818" r="-11818"/>
              </a:stretch>
            </a:blipFill>
          </p:spPr>
          <p:txBody>
            <a:bodyPr/>
            <a:lstStyle/>
            <a:p>
              <a:endParaRPr lang="en-US"/>
            </a:p>
          </p:txBody>
        </p:sp>
      </p:grpSp>
      <p:sp>
        <p:nvSpPr>
          <p:cNvPr id="5" name="Freeform 5"/>
          <p:cNvSpPr/>
          <p:nvPr/>
        </p:nvSpPr>
        <p:spPr>
          <a:xfrm>
            <a:off x="12569450" y="54450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TextBox 6"/>
          <p:cNvSpPr txBox="1"/>
          <p:nvPr/>
        </p:nvSpPr>
        <p:spPr>
          <a:xfrm>
            <a:off x="6567463" y="2362970"/>
            <a:ext cx="11176426" cy="6845010"/>
          </a:xfrm>
          <a:prstGeom prst="rect">
            <a:avLst/>
          </a:prstGeom>
        </p:spPr>
        <p:txBody>
          <a:bodyPr lIns="0" tIns="0" rIns="0" bIns="0" rtlCol="0" anchor="t">
            <a:spAutoFit/>
          </a:bodyPr>
          <a:lstStyle/>
          <a:p>
            <a:pPr marL="839074" lvl="1" indent="-419537" algn="l">
              <a:lnSpc>
                <a:spcPts val="5440"/>
              </a:lnSpc>
              <a:buFont typeface="Arial"/>
              <a:buChar char="•"/>
            </a:pPr>
            <a:r>
              <a:rPr lang="en-US" sz="3886">
                <a:solidFill>
                  <a:srgbClr val="393939"/>
                </a:solidFill>
                <a:latin typeface="Bree Serif"/>
              </a:rPr>
              <a:t>Incomplete data</a:t>
            </a:r>
          </a:p>
          <a:p>
            <a:pPr marL="1678149" lvl="2" indent="-559383" algn="l">
              <a:lnSpc>
                <a:spcPts val="5440"/>
              </a:lnSpc>
              <a:buFont typeface="Arial"/>
              <a:buChar char="⚬"/>
            </a:pPr>
            <a:r>
              <a:rPr lang="en-US" sz="3886">
                <a:solidFill>
                  <a:srgbClr val="393939"/>
                </a:solidFill>
                <a:latin typeface="Bree Serif"/>
              </a:rPr>
              <a:t>Missing of some features, such as information on bus and minibus prices.</a:t>
            </a:r>
          </a:p>
          <a:p>
            <a:pPr marL="1678149" lvl="2" indent="-559383" algn="l">
              <a:lnSpc>
                <a:spcPts val="5440"/>
              </a:lnSpc>
              <a:buFont typeface="Arial"/>
              <a:buChar char="⚬"/>
            </a:pPr>
            <a:r>
              <a:rPr lang="en-US" sz="3886">
                <a:solidFill>
                  <a:srgbClr val="393939"/>
                </a:solidFill>
                <a:latin typeface="Bree Serif"/>
              </a:rPr>
              <a:t>Absence of some stations, such as the newly metro stations opened third line.</a:t>
            </a:r>
          </a:p>
          <a:p>
            <a:pPr marL="1678149" lvl="2" indent="-559383" algn="l">
              <a:lnSpc>
                <a:spcPts val="5440"/>
              </a:lnSpc>
              <a:buFont typeface="Arial"/>
              <a:buChar char="⚬"/>
            </a:pPr>
            <a:r>
              <a:rPr lang="en-US" sz="3886">
                <a:solidFill>
                  <a:srgbClr val="393939"/>
                </a:solidFill>
                <a:latin typeface="Bree Serif"/>
              </a:rPr>
              <a:t>Absence of some transportation, such as the new electric train.</a:t>
            </a:r>
          </a:p>
          <a:p>
            <a:pPr algn="l">
              <a:lnSpc>
                <a:spcPts val="5440"/>
              </a:lnSpc>
            </a:pPr>
            <a:endParaRPr lang="en-US" sz="3886">
              <a:solidFill>
                <a:srgbClr val="393939"/>
              </a:solidFill>
              <a:latin typeface="Bree Serif"/>
            </a:endParaRPr>
          </a:p>
          <a:p>
            <a:pPr marL="839074" lvl="1" indent="-419537" algn="l">
              <a:lnSpc>
                <a:spcPts val="5440"/>
              </a:lnSpc>
              <a:buFont typeface="Arial"/>
              <a:buChar char="•"/>
            </a:pPr>
            <a:r>
              <a:rPr lang="en-US" sz="3886">
                <a:solidFill>
                  <a:srgbClr val="393939"/>
                </a:solidFill>
                <a:latin typeface="Bree Serif"/>
              </a:rPr>
              <a:t>The data is not up to date.</a:t>
            </a:r>
          </a:p>
          <a:p>
            <a:pPr marL="0" lvl="0" indent="0" algn="l">
              <a:lnSpc>
                <a:spcPts val="5440"/>
              </a:lnSpc>
              <a:spcBef>
                <a:spcPct val="0"/>
              </a:spcBef>
            </a:pPr>
            <a:endParaRPr lang="en-US" sz="3886">
              <a:solidFill>
                <a:srgbClr val="393939"/>
              </a:solidFill>
              <a:latin typeface="Bree Serif"/>
            </a:endParaRPr>
          </a:p>
        </p:txBody>
      </p:sp>
      <p:sp>
        <p:nvSpPr>
          <p:cNvPr id="7" name="TextBox 7"/>
          <p:cNvSpPr txBox="1"/>
          <p:nvPr/>
        </p:nvSpPr>
        <p:spPr>
          <a:xfrm>
            <a:off x="6567463" y="885825"/>
            <a:ext cx="8932035" cy="1211185"/>
          </a:xfrm>
          <a:prstGeom prst="rect">
            <a:avLst/>
          </a:prstGeom>
        </p:spPr>
        <p:txBody>
          <a:bodyPr lIns="0" tIns="0" rIns="0" bIns="0" rtlCol="0" anchor="t">
            <a:spAutoFit/>
          </a:bodyPr>
          <a:lstStyle/>
          <a:p>
            <a:pPr marL="0" lvl="0" indent="0" algn="l">
              <a:lnSpc>
                <a:spcPts val="9786"/>
              </a:lnSpc>
              <a:spcBef>
                <a:spcPct val="0"/>
              </a:spcBef>
            </a:pPr>
            <a:r>
              <a:rPr lang="en-US" sz="6990" spc="454">
                <a:solidFill>
                  <a:srgbClr val="516789"/>
                </a:solidFill>
                <a:latin typeface="DejaVu Serif Bold"/>
              </a:rPr>
              <a:t>Data problems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372" y="0"/>
            <a:ext cx="8533031" cy="1721041"/>
            <a:chOff x="0" y="0"/>
            <a:chExt cx="2247383" cy="453278"/>
          </a:xfrm>
        </p:grpSpPr>
        <p:sp>
          <p:nvSpPr>
            <p:cNvPr id="3" name="Freeform 3"/>
            <p:cNvSpPr/>
            <p:nvPr/>
          </p:nvSpPr>
          <p:spPr>
            <a:xfrm>
              <a:off x="0" y="0"/>
              <a:ext cx="2247383" cy="453278"/>
            </a:xfrm>
            <a:custGeom>
              <a:avLst/>
              <a:gdLst/>
              <a:ahLst/>
              <a:cxnLst/>
              <a:rect l="l" t="t" r="r" b="b"/>
              <a:pathLst>
                <a:path w="2247383" h="453278">
                  <a:moveTo>
                    <a:pt x="0" y="0"/>
                  </a:moveTo>
                  <a:lnTo>
                    <a:pt x="2247383" y="0"/>
                  </a:lnTo>
                  <a:lnTo>
                    <a:pt x="2247383" y="453278"/>
                  </a:lnTo>
                  <a:lnTo>
                    <a:pt x="0" y="453278"/>
                  </a:lnTo>
                  <a:close/>
                </a:path>
              </a:pathLst>
            </a:custGeom>
            <a:solidFill>
              <a:srgbClr val="FFFFFF"/>
            </a:solidFill>
            <a:ln w="66675" cap="sq">
              <a:solidFill>
                <a:srgbClr val="FFFFFF"/>
              </a:solidFill>
              <a:prstDash val="solid"/>
              <a:miter/>
            </a:ln>
          </p:spPr>
          <p:txBody>
            <a:bodyPr/>
            <a:lstStyle/>
            <a:p>
              <a:endParaRPr lang="en-US"/>
            </a:p>
          </p:txBody>
        </p:sp>
        <p:sp>
          <p:nvSpPr>
            <p:cNvPr id="4" name="TextBox 4"/>
            <p:cNvSpPr txBox="1"/>
            <p:nvPr/>
          </p:nvSpPr>
          <p:spPr>
            <a:xfrm>
              <a:off x="0" y="-133350"/>
              <a:ext cx="2247383" cy="586628"/>
            </a:xfrm>
            <a:prstGeom prst="rect">
              <a:avLst/>
            </a:prstGeom>
          </p:spPr>
          <p:txBody>
            <a:bodyPr lIns="50800" tIns="50800" rIns="50800" bIns="50800" rtlCol="0" anchor="ctr"/>
            <a:lstStyle/>
            <a:p>
              <a:pPr marL="0" lvl="0" indent="0" algn="ctr">
                <a:lnSpc>
                  <a:spcPts val="9026"/>
                </a:lnSpc>
                <a:spcBef>
                  <a:spcPct val="0"/>
                </a:spcBef>
              </a:pPr>
              <a:r>
                <a:rPr lang="en-US" sz="6447" spc="419">
                  <a:solidFill>
                    <a:srgbClr val="516789"/>
                  </a:solidFill>
                  <a:latin typeface="DejaVu Serif Bold Italics"/>
                </a:rPr>
                <a:t>Solutions Steps</a:t>
              </a:r>
            </a:p>
          </p:txBody>
        </p:sp>
      </p:grpSp>
      <p:sp>
        <p:nvSpPr>
          <p:cNvPr id="5" name="Freeform 5"/>
          <p:cNvSpPr/>
          <p:nvPr/>
        </p:nvSpPr>
        <p:spPr>
          <a:xfrm>
            <a:off x="150912" y="3674331"/>
            <a:ext cx="12643563" cy="6395019"/>
          </a:xfrm>
          <a:custGeom>
            <a:avLst/>
            <a:gdLst/>
            <a:ahLst/>
            <a:cxnLst/>
            <a:rect l="l" t="t" r="r" b="b"/>
            <a:pathLst>
              <a:path w="12643563" h="6395019">
                <a:moveTo>
                  <a:pt x="0" y="0"/>
                </a:moveTo>
                <a:lnTo>
                  <a:pt x="12643562" y="0"/>
                </a:lnTo>
                <a:lnTo>
                  <a:pt x="12643562" y="6395018"/>
                </a:lnTo>
                <a:lnTo>
                  <a:pt x="0" y="6395018"/>
                </a:lnTo>
                <a:lnTo>
                  <a:pt x="0" y="0"/>
                </a:lnTo>
                <a:close/>
              </a:path>
            </a:pathLst>
          </a:custGeom>
          <a:blipFill>
            <a:blip r:embed="rId2"/>
            <a:stretch>
              <a:fillRect b="-3051"/>
            </a:stretch>
          </a:blipFill>
        </p:spPr>
        <p:txBody>
          <a:bodyPr/>
          <a:lstStyle/>
          <a:p>
            <a:endParaRPr lang="en-US"/>
          </a:p>
        </p:txBody>
      </p:sp>
      <p:sp>
        <p:nvSpPr>
          <p:cNvPr id="6" name="Freeform 6"/>
          <p:cNvSpPr/>
          <p:nvPr/>
        </p:nvSpPr>
        <p:spPr>
          <a:xfrm>
            <a:off x="12820935" y="3674331"/>
            <a:ext cx="5049066" cy="6395019"/>
          </a:xfrm>
          <a:custGeom>
            <a:avLst/>
            <a:gdLst/>
            <a:ahLst/>
            <a:cxnLst/>
            <a:rect l="l" t="t" r="r" b="b"/>
            <a:pathLst>
              <a:path w="5049066" h="6395019">
                <a:moveTo>
                  <a:pt x="0" y="0"/>
                </a:moveTo>
                <a:lnTo>
                  <a:pt x="5049066" y="0"/>
                </a:lnTo>
                <a:lnTo>
                  <a:pt x="5049066" y="6395018"/>
                </a:lnTo>
                <a:lnTo>
                  <a:pt x="0" y="6395018"/>
                </a:lnTo>
                <a:lnTo>
                  <a:pt x="0" y="0"/>
                </a:lnTo>
                <a:close/>
              </a:path>
            </a:pathLst>
          </a:custGeom>
          <a:blipFill>
            <a:blip r:embed="rId3"/>
            <a:stretch>
              <a:fillRect/>
            </a:stretch>
          </a:blipFill>
        </p:spPr>
        <p:txBody>
          <a:bodyPr/>
          <a:lstStyle/>
          <a:p>
            <a:endParaRPr lang="en-US"/>
          </a:p>
        </p:txBody>
      </p:sp>
      <p:sp>
        <p:nvSpPr>
          <p:cNvPr id="7" name="Freeform 7"/>
          <p:cNvSpPr/>
          <p:nvPr/>
        </p:nvSpPr>
        <p:spPr>
          <a:xfrm>
            <a:off x="177372" y="1376913"/>
            <a:ext cx="17566838" cy="1840997"/>
          </a:xfrm>
          <a:custGeom>
            <a:avLst/>
            <a:gdLst/>
            <a:ahLst/>
            <a:cxnLst/>
            <a:rect l="l" t="t" r="r" b="b"/>
            <a:pathLst>
              <a:path w="17566838" h="1840997">
                <a:moveTo>
                  <a:pt x="0" y="0"/>
                </a:moveTo>
                <a:lnTo>
                  <a:pt x="17566839" y="0"/>
                </a:lnTo>
                <a:lnTo>
                  <a:pt x="17566839" y="1840997"/>
                </a:lnTo>
                <a:lnTo>
                  <a:pt x="0" y="1840997"/>
                </a:lnTo>
                <a:lnTo>
                  <a:pt x="0" y="0"/>
                </a:lnTo>
                <a:close/>
              </a:path>
            </a:pathLst>
          </a:custGeom>
          <a:blipFill>
            <a:blip r:embed="rId4"/>
            <a:stretch>
              <a:fillRect b="-30380"/>
            </a:stretch>
          </a:blipFill>
        </p:spPr>
        <p:txBody>
          <a:bodyPr/>
          <a:lstStyle/>
          <a:p>
            <a:endParaRPr lang="en-US"/>
          </a:p>
        </p:txBody>
      </p:sp>
      <p:sp>
        <p:nvSpPr>
          <p:cNvPr id="8" name="AutoShape 8"/>
          <p:cNvSpPr/>
          <p:nvPr/>
        </p:nvSpPr>
        <p:spPr>
          <a:xfrm>
            <a:off x="177372" y="3217910"/>
            <a:ext cx="17566838" cy="0"/>
          </a:xfrm>
          <a:prstGeom prst="line">
            <a:avLst/>
          </a:prstGeom>
          <a:ln w="38100" cap="flat">
            <a:solidFill>
              <a:srgbClr val="000000"/>
            </a:solidFill>
            <a:prstDash val="solid"/>
            <a:headEnd type="none" w="sm" len="sm"/>
            <a:tailEnd type="none" w="sm" len="sm"/>
          </a:ln>
        </p:spPr>
        <p:txBody>
          <a:bodyPr/>
          <a:lstStyle/>
          <a:p>
            <a:endParaRPr lang="en-US"/>
          </a:p>
        </p:txBody>
      </p:sp>
      <p:sp>
        <p:nvSpPr>
          <p:cNvPr id="9" name="AutoShape 9"/>
          <p:cNvSpPr/>
          <p:nvPr/>
        </p:nvSpPr>
        <p:spPr>
          <a:xfrm flipH="1">
            <a:off x="12577023" y="3217910"/>
            <a:ext cx="0" cy="6851439"/>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29795" y="4701649"/>
            <a:ext cx="8027136" cy="5352325"/>
          </a:xfrm>
          <a:custGeom>
            <a:avLst/>
            <a:gdLst/>
            <a:ahLst/>
            <a:cxnLst/>
            <a:rect l="l" t="t" r="r" b="b"/>
            <a:pathLst>
              <a:path w="8027136" h="5352325">
                <a:moveTo>
                  <a:pt x="0" y="0"/>
                </a:moveTo>
                <a:lnTo>
                  <a:pt x="8027136" y="0"/>
                </a:lnTo>
                <a:lnTo>
                  <a:pt x="8027136" y="5352325"/>
                </a:lnTo>
                <a:lnTo>
                  <a:pt x="0" y="5352325"/>
                </a:lnTo>
                <a:lnTo>
                  <a:pt x="0" y="0"/>
                </a:lnTo>
                <a:close/>
              </a:path>
            </a:pathLst>
          </a:custGeom>
          <a:blipFill>
            <a:blip r:embed="rId2"/>
            <a:stretch>
              <a:fillRect t="-1592" r="-113513" b="-1592"/>
            </a:stretch>
          </a:blipFill>
          <a:ln w="66675" cap="sq">
            <a:solidFill>
              <a:srgbClr val="F2F4F5"/>
            </a:solidFill>
            <a:prstDash val="solid"/>
            <a:miter/>
          </a:ln>
        </p:spPr>
        <p:txBody>
          <a:bodyPr/>
          <a:lstStyle/>
          <a:p>
            <a:endParaRPr lang="en-US"/>
          </a:p>
        </p:txBody>
      </p:sp>
      <p:sp>
        <p:nvSpPr>
          <p:cNvPr id="3" name="Freeform 3"/>
          <p:cNvSpPr/>
          <p:nvPr/>
        </p:nvSpPr>
        <p:spPr>
          <a:xfrm>
            <a:off x="391203" y="239487"/>
            <a:ext cx="17665728" cy="4271025"/>
          </a:xfrm>
          <a:custGeom>
            <a:avLst/>
            <a:gdLst/>
            <a:ahLst/>
            <a:cxnLst/>
            <a:rect l="l" t="t" r="r" b="b"/>
            <a:pathLst>
              <a:path w="17665728" h="4271025">
                <a:moveTo>
                  <a:pt x="0" y="0"/>
                </a:moveTo>
                <a:lnTo>
                  <a:pt x="17665728" y="0"/>
                </a:lnTo>
                <a:lnTo>
                  <a:pt x="17665728" y="4271025"/>
                </a:lnTo>
                <a:lnTo>
                  <a:pt x="0" y="4271025"/>
                </a:lnTo>
                <a:lnTo>
                  <a:pt x="0" y="0"/>
                </a:lnTo>
                <a:close/>
              </a:path>
            </a:pathLst>
          </a:custGeom>
          <a:blipFill>
            <a:blip r:embed="rId3"/>
            <a:stretch>
              <a:fillRect t="-246469" b="-49225"/>
            </a:stretch>
          </a:blipFill>
          <a:ln w="66675" cap="sq">
            <a:solidFill>
              <a:srgbClr val="F2F4F5"/>
            </a:solidFill>
            <a:prstDash val="solid"/>
            <a:miter/>
          </a:ln>
        </p:spPr>
        <p:txBody>
          <a:bodyPr/>
          <a:lstStyle/>
          <a:p>
            <a:endParaRPr lang="en-US"/>
          </a:p>
        </p:txBody>
      </p:sp>
      <p:sp>
        <p:nvSpPr>
          <p:cNvPr id="4" name="Freeform 4"/>
          <p:cNvSpPr/>
          <p:nvPr/>
        </p:nvSpPr>
        <p:spPr>
          <a:xfrm>
            <a:off x="391203" y="4701649"/>
            <a:ext cx="9368082" cy="5352325"/>
          </a:xfrm>
          <a:custGeom>
            <a:avLst/>
            <a:gdLst/>
            <a:ahLst/>
            <a:cxnLst/>
            <a:rect l="l" t="t" r="r" b="b"/>
            <a:pathLst>
              <a:path w="9368082" h="5352325">
                <a:moveTo>
                  <a:pt x="0" y="0"/>
                </a:moveTo>
                <a:lnTo>
                  <a:pt x="9368082" y="0"/>
                </a:lnTo>
                <a:lnTo>
                  <a:pt x="9368082" y="5352325"/>
                </a:lnTo>
                <a:lnTo>
                  <a:pt x="0" y="5352325"/>
                </a:lnTo>
                <a:lnTo>
                  <a:pt x="0" y="0"/>
                </a:lnTo>
                <a:close/>
              </a:path>
            </a:pathLst>
          </a:custGeom>
          <a:blipFill>
            <a:blip r:embed="rId4"/>
            <a:stretch>
              <a:fillRect t="-6077" r="-7501" b="-6077"/>
            </a:stretch>
          </a:blipFill>
          <a:ln w="66675" cap="sq">
            <a:solidFill>
              <a:srgbClr val="F2F4F5"/>
            </a:solidFill>
            <a:prstDash val="solid"/>
            <a:miter/>
          </a:ln>
        </p:spPr>
        <p:txBody>
          <a:bodyPr/>
          <a:lstStyle/>
          <a:p>
            <a:endParaRPr lang="en-US"/>
          </a:p>
        </p:txBody>
      </p:sp>
      <p:sp>
        <p:nvSpPr>
          <p:cNvPr id="5" name="AutoShape 5"/>
          <p:cNvSpPr/>
          <p:nvPr/>
        </p:nvSpPr>
        <p:spPr>
          <a:xfrm>
            <a:off x="440648" y="4682599"/>
            <a:ext cx="17566838"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AutoShape 6"/>
          <p:cNvSpPr/>
          <p:nvPr/>
        </p:nvSpPr>
        <p:spPr>
          <a:xfrm>
            <a:off x="9892635" y="4701649"/>
            <a:ext cx="0" cy="5352325"/>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488" y="350510"/>
            <a:ext cx="17923389" cy="9585980"/>
          </a:xfrm>
          <a:custGeom>
            <a:avLst/>
            <a:gdLst/>
            <a:ahLst/>
            <a:cxnLst/>
            <a:rect l="l" t="t" r="r" b="b"/>
            <a:pathLst>
              <a:path w="17923389" h="9585980">
                <a:moveTo>
                  <a:pt x="0" y="0"/>
                </a:moveTo>
                <a:lnTo>
                  <a:pt x="17923389" y="0"/>
                </a:lnTo>
                <a:lnTo>
                  <a:pt x="17923389" y="9585980"/>
                </a:lnTo>
                <a:lnTo>
                  <a:pt x="0" y="9585980"/>
                </a:lnTo>
                <a:lnTo>
                  <a:pt x="0" y="0"/>
                </a:lnTo>
                <a:close/>
              </a:path>
            </a:pathLst>
          </a:custGeom>
          <a:blipFill>
            <a:blip r:embed="rId2"/>
            <a:stretch>
              <a:fillRect r="-522"/>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185" y="153917"/>
            <a:ext cx="17925461" cy="9979166"/>
          </a:xfrm>
          <a:custGeom>
            <a:avLst/>
            <a:gdLst/>
            <a:ahLst/>
            <a:cxnLst/>
            <a:rect l="l" t="t" r="r" b="b"/>
            <a:pathLst>
              <a:path w="17925461" h="9979166">
                <a:moveTo>
                  <a:pt x="0" y="0"/>
                </a:moveTo>
                <a:lnTo>
                  <a:pt x="17925461" y="0"/>
                </a:lnTo>
                <a:lnTo>
                  <a:pt x="17925461" y="9979166"/>
                </a:lnTo>
                <a:lnTo>
                  <a:pt x="0" y="9979166"/>
                </a:lnTo>
                <a:lnTo>
                  <a:pt x="0" y="0"/>
                </a:lnTo>
                <a:close/>
              </a:path>
            </a:pathLst>
          </a:custGeom>
          <a:blipFill>
            <a:blip r:embed="rId2"/>
            <a:stretch>
              <a:fillRect l="-943" r="-1078"/>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0928" y="2955007"/>
            <a:ext cx="16666144" cy="6983292"/>
          </a:xfrm>
          <a:custGeom>
            <a:avLst/>
            <a:gdLst/>
            <a:ahLst/>
            <a:cxnLst/>
            <a:rect l="l" t="t" r="r" b="b"/>
            <a:pathLst>
              <a:path w="16666144" h="6983292">
                <a:moveTo>
                  <a:pt x="0" y="0"/>
                </a:moveTo>
                <a:lnTo>
                  <a:pt x="16666144" y="0"/>
                </a:lnTo>
                <a:lnTo>
                  <a:pt x="16666144" y="6983292"/>
                </a:lnTo>
                <a:lnTo>
                  <a:pt x="0" y="698329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738530" y="472440"/>
            <a:ext cx="10810940" cy="2070503"/>
          </a:xfrm>
          <a:prstGeom prst="rect">
            <a:avLst/>
          </a:prstGeom>
        </p:spPr>
        <p:txBody>
          <a:bodyPr lIns="0" tIns="0" rIns="0" bIns="0" rtlCol="0" anchor="t">
            <a:spAutoFit/>
          </a:bodyPr>
          <a:lstStyle/>
          <a:p>
            <a:pPr algn="ctr">
              <a:lnSpc>
                <a:spcPts val="8400"/>
              </a:lnSpc>
            </a:pPr>
            <a:r>
              <a:rPr lang="en-US" sz="6000" dirty="0">
                <a:solidFill>
                  <a:srgbClr val="516789"/>
                </a:solidFill>
                <a:latin typeface="DejaVu Serif Bold"/>
              </a:rPr>
              <a:t>Finally</a:t>
            </a:r>
          </a:p>
          <a:p>
            <a:pPr algn="ctr">
              <a:lnSpc>
                <a:spcPts val="8400"/>
              </a:lnSpc>
            </a:pPr>
            <a:r>
              <a:rPr lang="en-US" sz="6000" dirty="0">
                <a:solidFill>
                  <a:srgbClr val="516789"/>
                </a:solidFill>
                <a:latin typeface="DejaVu Serif Bold"/>
              </a:rPr>
              <a:t> GTFS Schema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1678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3885" y="8711163"/>
            <a:ext cx="5148157" cy="7722235"/>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sp>
        <p:nvSpPr>
          <p:cNvPr id="4" name="Freeform 4"/>
          <p:cNvSpPr/>
          <p:nvPr/>
        </p:nvSpPr>
        <p:spPr>
          <a:xfrm>
            <a:off x="6241097" y="1269318"/>
            <a:ext cx="5029390" cy="8746765"/>
          </a:xfrm>
          <a:custGeom>
            <a:avLst/>
            <a:gdLst/>
            <a:ahLst/>
            <a:cxnLst/>
            <a:rect l="l" t="t" r="r" b="b"/>
            <a:pathLst>
              <a:path w="5029390" h="8746765">
                <a:moveTo>
                  <a:pt x="0" y="0"/>
                </a:moveTo>
                <a:lnTo>
                  <a:pt x="5029390" y="0"/>
                </a:lnTo>
                <a:lnTo>
                  <a:pt x="5029390" y="8746765"/>
                </a:lnTo>
                <a:lnTo>
                  <a:pt x="0" y="8746765"/>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2469771" y="321325"/>
            <a:ext cx="14789529" cy="947994"/>
          </a:xfrm>
          <a:prstGeom prst="rect">
            <a:avLst/>
          </a:prstGeom>
        </p:spPr>
        <p:txBody>
          <a:bodyPr lIns="0" tIns="0" rIns="0" bIns="0" rtlCol="0" anchor="t">
            <a:spAutoFit/>
          </a:bodyPr>
          <a:lstStyle/>
          <a:p>
            <a:pPr algn="just">
              <a:lnSpc>
                <a:spcPts val="7201"/>
              </a:lnSpc>
            </a:pPr>
            <a:r>
              <a:rPr lang="en-US" sz="6372">
                <a:solidFill>
                  <a:srgbClr val="FFFFFF"/>
                </a:solidFill>
                <a:latin typeface="DejaVu Serif Bold"/>
              </a:rPr>
              <a:t>Routing Algorithm Challenges</a:t>
            </a:r>
          </a:p>
        </p:txBody>
      </p:sp>
      <p:sp>
        <p:nvSpPr>
          <p:cNvPr id="6" name="Freeform 6"/>
          <p:cNvSpPr/>
          <p:nvPr/>
        </p:nvSpPr>
        <p:spPr>
          <a:xfrm>
            <a:off x="5172064" y="4285075"/>
            <a:ext cx="7508512" cy="5106892"/>
          </a:xfrm>
          <a:custGeom>
            <a:avLst/>
            <a:gdLst/>
            <a:ahLst/>
            <a:cxnLst/>
            <a:rect l="l" t="t" r="r" b="b"/>
            <a:pathLst>
              <a:path w="7508512" h="5106892">
                <a:moveTo>
                  <a:pt x="0" y="0"/>
                </a:moveTo>
                <a:lnTo>
                  <a:pt x="7508512" y="0"/>
                </a:lnTo>
                <a:lnTo>
                  <a:pt x="7508512" y="5106892"/>
                </a:lnTo>
                <a:lnTo>
                  <a:pt x="0" y="5106892"/>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88367">
            <a:off x="-7342751" y="1352732"/>
            <a:ext cx="13553399" cy="7081651"/>
          </a:xfrm>
          <a:custGeom>
            <a:avLst/>
            <a:gdLst/>
            <a:ahLst/>
            <a:cxnLst/>
            <a:rect l="l" t="t" r="r" b="b"/>
            <a:pathLst>
              <a:path w="13553399" h="7081651">
                <a:moveTo>
                  <a:pt x="0" y="0"/>
                </a:moveTo>
                <a:lnTo>
                  <a:pt x="13553399" y="0"/>
                </a:lnTo>
                <a:lnTo>
                  <a:pt x="13553399" y="7081651"/>
                </a:lnTo>
                <a:lnTo>
                  <a:pt x="0" y="7081651"/>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3" name="Group 3"/>
          <p:cNvGrpSpPr>
            <a:grpSpLocks noChangeAspect="1"/>
          </p:cNvGrpSpPr>
          <p:nvPr/>
        </p:nvGrpSpPr>
        <p:grpSpPr>
          <a:xfrm>
            <a:off x="618847" y="1758319"/>
            <a:ext cx="5148157" cy="7722235"/>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43959" r="-71622"/>
              </a:stretch>
            </a:blipFill>
          </p:spPr>
          <p:txBody>
            <a:bodyPr/>
            <a:lstStyle/>
            <a:p>
              <a:endParaRPr lang="en-US"/>
            </a:p>
          </p:txBody>
        </p:sp>
      </p:grpSp>
      <p:sp>
        <p:nvSpPr>
          <p:cNvPr id="5" name="Freeform 5"/>
          <p:cNvSpPr/>
          <p:nvPr/>
        </p:nvSpPr>
        <p:spPr>
          <a:xfrm>
            <a:off x="13147945" y="6928995"/>
            <a:ext cx="9379701" cy="9274179"/>
          </a:xfrm>
          <a:custGeom>
            <a:avLst/>
            <a:gdLst/>
            <a:ahLst/>
            <a:cxnLst/>
            <a:rect l="l" t="t" r="r" b="b"/>
            <a:pathLst>
              <a:path w="9379701" h="9274179">
                <a:moveTo>
                  <a:pt x="0" y="0"/>
                </a:moveTo>
                <a:lnTo>
                  <a:pt x="9379701" y="0"/>
                </a:lnTo>
                <a:lnTo>
                  <a:pt x="9379701"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TextBox 6"/>
          <p:cNvSpPr txBox="1"/>
          <p:nvPr/>
        </p:nvSpPr>
        <p:spPr>
          <a:xfrm>
            <a:off x="618847" y="397708"/>
            <a:ext cx="17540988" cy="1128634"/>
          </a:xfrm>
          <a:prstGeom prst="rect">
            <a:avLst/>
          </a:prstGeom>
        </p:spPr>
        <p:txBody>
          <a:bodyPr lIns="0" tIns="0" rIns="0" bIns="0" rtlCol="0" anchor="t">
            <a:spAutoFit/>
          </a:bodyPr>
          <a:lstStyle/>
          <a:p>
            <a:pPr marL="0" lvl="0" indent="0" algn="l">
              <a:lnSpc>
                <a:spcPts val="9086"/>
              </a:lnSpc>
              <a:spcBef>
                <a:spcPct val="0"/>
              </a:spcBef>
            </a:pPr>
            <a:r>
              <a:rPr lang="en-US" sz="6490" spc="421">
                <a:solidFill>
                  <a:srgbClr val="516789"/>
                </a:solidFill>
                <a:latin typeface="DejaVu Serif Bold"/>
              </a:rPr>
              <a:t>Public Transit Routing Algorithm </a:t>
            </a:r>
          </a:p>
        </p:txBody>
      </p:sp>
      <p:sp>
        <p:nvSpPr>
          <p:cNvPr id="7" name="TextBox 7"/>
          <p:cNvSpPr txBox="1"/>
          <p:nvPr/>
        </p:nvSpPr>
        <p:spPr>
          <a:xfrm>
            <a:off x="5649498" y="2073929"/>
            <a:ext cx="12188297" cy="6062943"/>
          </a:xfrm>
          <a:prstGeom prst="rect">
            <a:avLst/>
          </a:prstGeom>
        </p:spPr>
        <p:txBody>
          <a:bodyPr lIns="0" tIns="0" rIns="0" bIns="0" rtlCol="0" anchor="t">
            <a:spAutoFit/>
          </a:bodyPr>
          <a:lstStyle/>
          <a:p>
            <a:pPr marL="928688" lvl="1" indent="-464344" algn="l">
              <a:lnSpc>
                <a:spcPts val="6022"/>
              </a:lnSpc>
              <a:buFont typeface="Arial"/>
              <a:buChar char="•"/>
            </a:pPr>
            <a:r>
              <a:rPr lang="en-US" sz="4301">
                <a:solidFill>
                  <a:srgbClr val="605A5A"/>
                </a:solidFill>
                <a:latin typeface="Bree Serif"/>
              </a:rPr>
              <a:t>We initially implemented Dijkstra's algorithm for route optimization. </a:t>
            </a:r>
          </a:p>
          <a:p>
            <a:pPr marL="928688" lvl="1" indent="-464344" algn="l">
              <a:lnSpc>
                <a:spcPts val="6022"/>
              </a:lnSpc>
              <a:buFont typeface="Arial"/>
              <a:buChar char="•"/>
            </a:pPr>
            <a:r>
              <a:rPr lang="en-US" sz="4301">
                <a:solidFill>
                  <a:srgbClr val="605A5A"/>
                </a:solidFill>
                <a:latin typeface="Bree Serif"/>
              </a:rPr>
              <a:t>However, we found that its solution wasn't optimal. </a:t>
            </a:r>
          </a:p>
          <a:p>
            <a:pPr marL="928688" lvl="1" indent="-464344" algn="l">
              <a:lnSpc>
                <a:spcPts val="6022"/>
              </a:lnSpc>
              <a:buFont typeface="Arial"/>
              <a:buChar char="•"/>
            </a:pPr>
            <a:r>
              <a:rPr lang="en-US" sz="4301">
                <a:solidFill>
                  <a:srgbClr val="605A5A"/>
                </a:solidFill>
                <a:latin typeface="Bree Serif"/>
              </a:rPr>
              <a:t>We then explored alternative algorithms until we found RAPTOR. </a:t>
            </a:r>
          </a:p>
          <a:p>
            <a:pPr marL="928688" lvl="1" indent="-464344" algn="l">
              <a:lnSpc>
                <a:spcPts val="6022"/>
              </a:lnSpc>
              <a:buFont typeface="Arial"/>
              <a:buChar char="•"/>
            </a:pPr>
            <a:r>
              <a:rPr lang="en-US" sz="4301">
                <a:solidFill>
                  <a:srgbClr val="605A5A"/>
                </a:solidFill>
                <a:latin typeface="Bree Serif"/>
              </a:rPr>
              <a:t>Implementing RAPTOR provided accurate and reliable results for our routing needs.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07436" y="3253648"/>
            <a:ext cx="7468646" cy="1718494"/>
          </a:xfrm>
          <a:prstGeom prst="line">
            <a:avLst/>
          </a:prstGeom>
          <a:ln w="76200" cap="flat">
            <a:solidFill>
              <a:srgbClr val="000000"/>
            </a:solidFill>
            <a:prstDash val="solid"/>
            <a:headEnd type="none" w="sm" len="sm"/>
            <a:tailEnd type="none" w="sm" len="sm"/>
          </a:ln>
        </p:spPr>
        <p:txBody>
          <a:bodyPr/>
          <a:lstStyle/>
          <a:p>
            <a:endParaRPr lang="en-US"/>
          </a:p>
        </p:txBody>
      </p:sp>
      <p:sp>
        <p:nvSpPr>
          <p:cNvPr id="3" name="AutoShape 3"/>
          <p:cNvSpPr/>
          <p:nvPr/>
        </p:nvSpPr>
        <p:spPr>
          <a:xfrm>
            <a:off x="2207436" y="5827817"/>
            <a:ext cx="7781210" cy="0"/>
          </a:xfrm>
          <a:prstGeom prst="line">
            <a:avLst/>
          </a:prstGeom>
          <a:ln w="76200" cap="flat">
            <a:solidFill>
              <a:srgbClr val="000000"/>
            </a:solidFill>
            <a:prstDash val="solid"/>
            <a:headEnd type="none" w="sm" len="sm"/>
            <a:tailEnd type="none" w="sm" len="sm"/>
          </a:ln>
        </p:spPr>
        <p:txBody>
          <a:bodyPr/>
          <a:lstStyle/>
          <a:p>
            <a:endParaRPr lang="en-US"/>
          </a:p>
        </p:txBody>
      </p:sp>
      <p:sp>
        <p:nvSpPr>
          <p:cNvPr id="4" name="AutoShape 4"/>
          <p:cNvSpPr/>
          <p:nvPr/>
        </p:nvSpPr>
        <p:spPr>
          <a:xfrm flipH="1">
            <a:off x="2207436" y="3253648"/>
            <a:ext cx="0" cy="3965218"/>
          </a:xfrm>
          <a:prstGeom prst="line">
            <a:avLst/>
          </a:prstGeom>
          <a:ln w="76200" cap="flat">
            <a:solidFill>
              <a:srgbClr val="000000"/>
            </a:solidFill>
            <a:prstDash val="solid"/>
            <a:headEnd type="none" w="sm" len="sm"/>
            <a:tailEnd type="none" w="sm" len="sm"/>
          </a:ln>
        </p:spPr>
        <p:txBody>
          <a:bodyPr/>
          <a:lstStyle/>
          <a:p>
            <a:endParaRPr lang="en-US"/>
          </a:p>
        </p:txBody>
      </p:sp>
      <p:sp>
        <p:nvSpPr>
          <p:cNvPr id="5" name="AutoShape 5"/>
          <p:cNvSpPr/>
          <p:nvPr/>
        </p:nvSpPr>
        <p:spPr>
          <a:xfrm flipH="1">
            <a:off x="7850835" y="5039801"/>
            <a:ext cx="1649251" cy="788016"/>
          </a:xfrm>
          <a:prstGeom prst="line">
            <a:avLst/>
          </a:prstGeom>
          <a:ln w="142875" cap="flat">
            <a:solidFill>
              <a:srgbClr val="000000"/>
            </a:solidFill>
            <a:prstDash val="sysDot"/>
            <a:headEnd type="none" w="sm" len="sm"/>
            <a:tailEnd type="none" w="sm" len="sm"/>
          </a:ln>
        </p:spPr>
        <p:txBody>
          <a:bodyPr/>
          <a:lstStyle/>
          <a:p>
            <a:endParaRPr lang="en-US"/>
          </a:p>
        </p:txBody>
      </p:sp>
      <p:sp>
        <p:nvSpPr>
          <p:cNvPr id="6" name="Freeform 6"/>
          <p:cNvSpPr/>
          <p:nvPr/>
        </p:nvSpPr>
        <p:spPr>
          <a:xfrm>
            <a:off x="7434866" y="4583798"/>
            <a:ext cx="831938" cy="1244019"/>
          </a:xfrm>
          <a:custGeom>
            <a:avLst/>
            <a:gdLst/>
            <a:ahLst/>
            <a:cxnLst/>
            <a:rect l="l" t="t" r="r" b="b"/>
            <a:pathLst>
              <a:path w="831938" h="1244019">
                <a:moveTo>
                  <a:pt x="0" y="0"/>
                </a:moveTo>
                <a:lnTo>
                  <a:pt x="831938" y="0"/>
                </a:lnTo>
                <a:lnTo>
                  <a:pt x="831938" y="1244019"/>
                </a:lnTo>
                <a:lnTo>
                  <a:pt x="0" y="1244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713533" y="1776552"/>
            <a:ext cx="987808" cy="1477096"/>
          </a:xfrm>
          <a:custGeom>
            <a:avLst/>
            <a:gdLst/>
            <a:ahLst/>
            <a:cxnLst/>
            <a:rect l="l" t="t" r="r" b="b"/>
            <a:pathLst>
              <a:path w="987808" h="1477096">
                <a:moveTo>
                  <a:pt x="0" y="0"/>
                </a:moveTo>
                <a:lnTo>
                  <a:pt x="987807" y="0"/>
                </a:lnTo>
                <a:lnTo>
                  <a:pt x="987807" y="1477096"/>
                </a:lnTo>
                <a:lnTo>
                  <a:pt x="0" y="14770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a:off x="9484789" y="4815240"/>
            <a:ext cx="313804" cy="31380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aphicFrame>
        <p:nvGraphicFramePr>
          <p:cNvPr id="11" name="Table 11"/>
          <p:cNvGraphicFramePr>
            <a:graphicFrameLocks noGrp="1"/>
          </p:cNvGraphicFramePr>
          <p:nvPr/>
        </p:nvGraphicFramePr>
        <p:xfrm>
          <a:off x="2207436" y="7390316"/>
          <a:ext cx="13922832" cy="2619611"/>
        </p:xfrm>
        <a:graphic>
          <a:graphicData uri="http://schemas.openxmlformats.org/drawingml/2006/table">
            <a:tbl>
              <a:tblPr/>
              <a:tblGrid>
                <a:gridCol w="3307292">
                  <a:extLst>
                    <a:ext uri="{9D8B030D-6E8A-4147-A177-3AD203B41FA5}">
                      <a16:colId xmlns:a16="http://schemas.microsoft.com/office/drawing/2014/main" val="20000"/>
                    </a:ext>
                  </a:extLst>
                </a:gridCol>
                <a:gridCol w="3201099">
                  <a:extLst>
                    <a:ext uri="{9D8B030D-6E8A-4147-A177-3AD203B41FA5}">
                      <a16:colId xmlns:a16="http://schemas.microsoft.com/office/drawing/2014/main" val="20001"/>
                    </a:ext>
                  </a:extLst>
                </a:gridCol>
                <a:gridCol w="4470714">
                  <a:extLst>
                    <a:ext uri="{9D8B030D-6E8A-4147-A177-3AD203B41FA5}">
                      <a16:colId xmlns:a16="http://schemas.microsoft.com/office/drawing/2014/main" val="20002"/>
                    </a:ext>
                  </a:extLst>
                </a:gridCol>
                <a:gridCol w="2943727">
                  <a:extLst>
                    <a:ext uri="{9D8B030D-6E8A-4147-A177-3AD203B41FA5}">
                      <a16:colId xmlns:a16="http://schemas.microsoft.com/office/drawing/2014/main" val="20003"/>
                    </a:ext>
                  </a:extLst>
                </a:gridCol>
              </a:tblGrid>
              <a:tr h="995645">
                <a:tc>
                  <a:txBody>
                    <a:bodyPr/>
                    <a:lstStyle/>
                    <a:p>
                      <a:pPr algn="ctr">
                        <a:lnSpc>
                          <a:spcPts val="3826"/>
                        </a:lnSpc>
                        <a:defRPr/>
                      </a:pPr>
                      <a:r>
                        <a:rPr lang="en-US" sz="2733">
                          <a:solidFill>
                            <a:srgbClr val="1B2C4E"/>
                          </a:solidFill>
                          <a:latin typeface="Canva Sans 1 Bold"/>
                        </a:rPr>
                        <a:t>trip</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3826"/>
                        </a:lnSpc>
                        <a:defRPr/>
                      </a:pPr>
                      <a:r>
                        <a:rPr lang="en-US" sz="2733">
                          <a:solidFill>
                            <a:srgbClr val="1B2C4E"/>
                          </a:solidFill>
                          <a:latin typeface="Canva Sans 1 Bold"/>
                        </a:rPr>
                        <a:t>time</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3966"/>
                        </a:lnSpc>
                        <a:defRPr/>
                      </a:pPr>
                      <a:r>
                        <a:rPr lang="en-US" sz="2833">
                          <a:solidFill>
                            <a:srgbClr val="1B2C4E"/>
                          </a:solidFill>
                          <a:latin typeface="Canva Sans 1 Bold"/>
                        </a:rPr>
                        <a:t>number of transfers</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3779"/>
                        </a:lnSpc>
                        <a:defRPr/>
                      </a:pPr>
                      <a:r>
                        <a:rPr lang="en-US" sz="2700">
                          <a:solidFill>
                            <a:srgbClr val="1B2C4E"/>
                          </a:solidFill>
                          <a:latin typeface="Canva Sans 1 Bold"/>
                        </a:rPr>
                        <a:t>price</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extLst>
                  <a:ext uri="{0D108BD9-81ED-4DB2-BD59-A6C34878D82A}">
                    <a16:rowId xmlns:a16="http://schemas.microsoft.com/office/drawing/2014/main" val="10000"/>
                  </a:ext>
                </a:extLst>
              </a:tr>
              <a:tr h="811983">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extLst>
                  <a:ext uri="{0D108BD9-81ED-4DB2-BD59-A6C34878D82A}">
                    <a16:rowId xmlns:a16="http://schemas.microsoft.com/office/drawing/2014/main" val="10001"/>
                  </a:ext>
                </a:extLst>
              </a:tr>
              <a:tr h="811983">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dirty="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dirty="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TextBox 12"/>
          <p:cNvSpPr txBox="1"/>
          <p:nvPr/>
        </p:nvSpPr>
        <p:spPr>
          <a:xfrm>
            <a:off x="1028700" y="4012985"/>
            <a:ext cx="102066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3 min</a:t>
            </a:r>
          </a:p>
        </p:txBody>
      </p:sp>
      <p:sp>
        <p:nvSpPr>
          <p:cNvPr id="13" name="TextBox 13"/>
          <p:cNvSpPr txBox="1"/>
          <p:nvPr/>
        </p:nvSpPr>
        <p:spPr>
          <a:xfrm>
            <a:off x="3831812" y="5944388"/>
            <a:ext cx="1032570"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4 min</a:t>
            </a:r>
          </a:p>
        </p:txBody>
      </p:sp>
      <p:sp>
        <p:nvSpPr>
          <p:cNvPr id="14" name="TextBox 14"/>
          <p:cNvSpPr txBox="1"/>
          <p:nvPr/>
        </p:nvSpPr>
        <p:spPr>
          <a:xfrm rot="771716">
            <a:off x="4446078" y="3284330"/>
            <a:ext cx="1042541"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6 min</a:t>
            </a:r>
          </a:p>
        </p:txBody>
      </p:sp>
      <p:sp>
        <p:nvSpPr>
          <p:cNvPr id="15" name="TextBox 15"/>
          <p:cNvSpPr txBox="1"/>
          <p:nvPr/>
        </p:nvSpPr>
        <p:spPr>
          <a:xfrm>
            <a:off x="1152525" y="4471317"/>
            <a:ext cx="77301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5 LE</a:t>
            </a:r>
          </a:p>
        </p:txBody>
      </p:sp>
      <p:sp>
        <p:nvSpPr>
          <p:cNvPr id="16" name="TextBox 16"/>
          <p:cNvSpPr txBox="1"/>
          <p:nvPr/>
        </p:nvSpPr>
        <p:spPr>
          <a:xfrm>
            <a:off x="5133909" y="5953653"/>
            <a:ext cx="77301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5 LE</a:t>
            </a:r>
          </a:p>
        </p:txBody>
      </p:sp>
      <p:sp>
        <p:nvSpPr>
          <p:cNvPr id="17" name="TextBox 17"/>
          <p:cNvSpPr txBox="1"/>
          <p:nvPr/>
        </p:nvSpPr>
        <p:spPr>
          <a:xfrm rot="780168">
            <a:off x="5690051" y="3557156"/>
            <a:ext cx="77301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5 LE</a:t>
            </a:r>
          </a:p>
        </p:txBody>
      </p:sp>
      <p:sp>
        <p:nvSpPr>
          <p:cNvPr id="18" name="TextBox 18"/>
          <p:cNvSpPr txBox="1"/>
          <p:nvPr/>
        </p:nvSpPr>
        <p:spPr>
          <a:xfrm rot="-1296259">
            <a:off x="8917937" y="5164305"/>
            <a:ext cx="1007715"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2 min</a:t>
            </a:r>
          </a:p>
        </p:txBody>
      </p:sp>
      <p:sp>
        <p:nvSpPr>
          <p:cNvPr id="19" name="TextBox 19"/>
          <p:cNvSpPr txBox="1"/>
          <p:nvPr/>
        </p:nvSpPr>
        <p:spPr>
          <a:xfrm>
            <a:off x="1469559" y="2875822"/>
            <a:ext cx="353497"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A</a:t>
            </a:r>
          </a:p>
        </p:txBody>
      </p:sp>
      <p:sp>
        <p:nvSpPr>
          <p:cNvPr id="20" name="TextBox 20"/>
          <p:cNvSpPr txBox="1"/>
          <p:nvPr/>
        </p:nvSpPr>
        <p:spPr>
          <a:xfrm>
            <a:off x="1536189" y="5541032"/>
            <a:ext cx="354687"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B</a:t>
            </a:r>
          </a:p>
        </p:txBody>
      </p:sp>
      <p:sp>
        <p:nvSpPr>
          <p:cNvPr id="21" name="TextBox 21"/>
          <p:cNvSpPr txBox="1"/>
          <p:nvPr/>
        </p:nvSpPr>
        <p:spPr>
          <a:xfrm>
            <a:off x="9810797" y="4292690"/>
            <a:ext cx="355699"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C</a:t>
            </a:r>
          </a:p>
        </p:txBody>
      </p:sp>
      <p:sp>
        <p:nvSpPr>
          <p:cNvPr id="22" name="TextBox 22"/>
          <p:cNvSpPr txBox="1"/>
          <p:nvPr/>
        </p:nvSpPr>
        <p:spPr>
          <a:xfrm>
            <a:off x="7657061" y="5842658"/>
            <a:ext cx="387548"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D</a:t>
            </a:r>
          </a:p>
        </p:txBody>
      </p:sp>
      <p:sp>
        <p:nvSpPr>
          <p:cNvPr id="23" name="TextBox 23"/>
          <p:cNvSpPr txBox="1"/>
          <p:nvPr/>
        </p:nvSpPr>
        <p:spPr>
          <a:xfrm>
            <a:off x="1823056" y="8310847"/>
            <a:ext cx="3417640" cy="692824"/>
          </a:xfrm>
          <a:prstGeom prst="rect">
            <a:avLst/>
          </a:prstGeom>
        </p:spPr>
        <p:txBody>
          <a:bodyPr lIns="0" tIns="0" rIns="0" bIns="0" rtlCol="0" anchor="t">
            <a:spAutoFit/>
          </a:bodyPr>
          <a:lstStyle/>
          <a:p>
            <a:pPr algn="ctr">
              <a:lnSpc>
                <a:spcPts val="5628"/>
              </a:lnSpc>
              <a:spcBef>
                <a:spcPct val="0"/>
              </a:spcBef>
            </a:pPr>
            <a:r>
              <a:rPr lang="en-US" sz="4020">
                <a:solidFill>
                  <a:srgbClr val="0E4D8D"/>
                </a:solidFill>
                <a:latin typeface="Canva Sans 1 Bold"/>
              </a:rPr>
              <a:t>     A -&gt; B -&gt;D</a:t>
            </a:r>
          </a:p>
        </p:txBody>
      </p:sp>
      <p:sp>
        <p:nvSpPr>
          <p:cNvPr id="24" name="TextBox 24"/>
          <p:cNvSpPr txBox="1"/>
          <p:nvPr/>
        </p:nvSpPr>
        <p:spPr>
          <a:xfrm>
            <a:off x="1823056" y="9194171"/>
            <a:ext cx="3417640" cy="692824"/>
          </a:xfrm>
          <a:prstGeom prst="rect">
            <a:avLst/>
          </a:prstGeom>
        </p:spPr>
        <p:txBody>
          <a:bodyPr lIns="0" tIns="0" rIns="0" bIns="0" rtlCol="0" anchor="t">
            <a:spAutoFit/>
          </a:bodyPr>
          <a:lstStyle/>
          <a:p>
            <a:pPr algn="ctr">
              <a:lnSpc>
                <a:spcPts val="5628"/>
              </a:lnSpc>
              <a:spcBef>
                <a:spcPct val="0"/>
              </a:spcBef>
            </a:pPr>
            <a:r>
              <a:rPr lang="en-US" sz="4020">
                <a:solidFill>
                  <a:srgbClr val="124A87"/>
                </a:solidFill>
                <a:latin typeface="Canva Sans 1 Bold"/>
              </a:rPr>
              <a:t>     A -&gt; C -&gt;D</a:t>
            </a:r>
          </a:p>
        </p:txBody>
      </p:sp>
      <p:sp>
        <p:nvSpPr>
          <p:cNvPr id="25" name="TextBox 25"/>
          <p:cNvSpPr txBox="1"/>
          <p:nvPr/>
        </p:nvSpPr>
        <p:spPr>
          <a:xfrm>
            <a:off x="8882286" y="4962842"/>
            <a:ext cx="523429"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1"/>
              </a:rPr>
              <a:t>time</a:t>
            </a:r>
          </a:p>
        </p:txBody>
      </p:sp>
      <p:sp>
        <p:nvSpPr>
          <p:cNvPr id="26" name="TextBox 26"/>
          <p:cNvSpPr txBox="1"/>
          <p:nvPr/>
        </p:nvSpPr>
        <p:spPr>
          <a:xfrm>
            <a:off x="6668604" y="8508370"/>
            <a:ext cx="988457" cy="495301"/>
          </a:xfrm>
          <a:prstGeom prst="rect">
            <a:avLst/>
          </a:prstGeom>
        </p:spPr>
        <p:txBody>
          <a:bodyPr lIns="0" tIns="0" rIns="0" bIns="0" rtlCol="0" anchor="t">
            <a:spAutoFit/>
          </a:bodyPr>
          <a:lstStyle/>
          <a:p>
            <a:pPr algn="ctr">
              <a:lnSpc>
                <a:spcPts val="4199"/>
              </a:lnSpc>
              <a:spcBef>
                <a:spcPct val="0"/>
              </a:spcBef>
            </a:pPr>
            <a:r>
              <a:rPr lang="en-US" sz="2999" dirty="0">
                <a:solidFill>
                  <a:srgbClr val="124A87"/>
                </a:solidFill>
                <a:latin typeface="Canva Sans 1 Bold"/>
              </a:rPr>
              <a:t>7 min</a:t>
            </a:r>
          </a:p>
        </p:txBody>
      </p:sp>
      <p:sp>
        <p:nvSpPr>
          <p:cNvPr id="27" name="TextBox 27"/>
          <p:cNvSpPr txBox="1"/>
          <p:nvPr/>
        </p:nvSpPr>
        <p:spPr>
          <a:xfrm>
            <a:off x="10717962" y="8508370"/>
            <a:ext cx="302181" cy="495301"/>
          </a:xfrm>
          <a:prstGeom prst="rect">
            <a:avLst/>
          </a:prstGeom>
        </p:spPr>
        <p:txBody>
          <a:bodyPr lIns="0" tIns="0" rIns="0" bIns="0" rtlCol="0" anchor="t">
            <a:spAutoFit/>
          </a:bodyPr>
          <a:lstStyle/>
          <a:p>
            <a:pPr algn="ctr">
              <a:lnSpc>
                <a:spcPts val="4199"/>
              </a:lnSpc>
              <a:spcBef>
                <a:spcPct val="0"/>
              </a:spcBef>
            </a:pPr>
            <a:r>
              <a:rPr lang="en-US" sz="2999">
                <a:solidFill>
                  <a:srgbClr val="0E4D8D"/>
                </a:solidFill>
                <a:latin typeface="Canva Sans 1 Bold"/>
              </a:rPr>
              <a:t>2 </a:t>
            </a:r>
          </a:p>
        </p:txBody>
      </p:sp>
      <p:sp>
        <p:nvSpPr>
          <p:cNvPr id="28" name="TextBox 28"/>
          <p:cNvSpPr txBox="1"/>
          <p:nvPr/>
        </p:nvSpPr>
        <p:spPr>
          <a:xfrm>
            <a:off x="6648423" y="9311983"/>
            <a:ext cx="1028819" cy="495301"/>
          </a:xfrm>
          <a:prstGeom prst="rect">
            <a:avLst/>
          </a:prstGeom>
        </p:spPr>
        <p:txBody>
          <a:bodyPr lIns="0" tIns="0" rIns="0" bIns="0" rtlCol="0" anchor="t">
            <a:spAutoFit/>
          </a:bodyPr>
          <a:lstStyle/>
          <a:p>
            <a:pPr algn="ctr">
              <a:lnSpc>
                <a:spcPts val="4199"/>
              </a:lnSpc>
              <a:spcBef>
                <a:spcPct val="0"/>
              </a:spcBef>
            </a:pPr>
            <a:r>
              <a:rPr lang="en-US" sz="2999" dirty="0">
                <a:solidFill>
                  <a:srgbClr val="124A87"/>
                </a:solidFill>
                <a:latin typeface="Canva Sans 1 Bold"/>
              </a:rPr>
              <a:t>8 min</a:t>
            </a:r>
          </a:p>
        </p:txBody>
      </p:sp>
      <p:sp>
        <p:nvSpPr>
          <p:cNvPr id="29" name="TextBox 29"/>
          <p:cNvSpPr txBox="1"/>
          <p:nvPr/>
        </p:nvSpPr>
        <p:spPr>
          <a:xfrm>
            <a:off x="10723737" y="9311983"/>
            <a:ext cx="290632" cy="495301"/>
          </a:xfrm>
          <a:prstGeom prst="rect">
            <a:avLst/>
          </a:prstGeom>
        </p:spPr>
        <p:txBody>
          <a:bodyPr lIns="0" tIns="0" rIns="0" bIns="0" rtlCol="0" anchor="t">
            <a:spAutoFit/>
          </a:bodyPr>
          <a:lstStyle/>
          <a:p>
            <a:pPr algn="ctr">
              <a:lnSpc>
                <a:spcPts val="4199"/>
              </a:lnSpc>
              <a:spcBef>
                <a:spcPct val="0"/>
              </a:spcBef>
            </a:pPr>
            <a:r>
              <a:rPr lang="en-US" sz="2999">
                <a:solidFill>
                  <a:srgbClr val="124A87"/>
                </a:solidFill>
                <a:latin typeface="Canva Sans 1 Bold"/>
              </a:rPr>
              <a:t>1 </a:t>
            </a:r>
          </a:p>
        </p:txBody>
      </p:sp>
      <p:sp>
        <p:nvSpPr>
          <p:cNvPr id="30" name="TextBox 30"/>
          <p:cNvSpPr txBox="1"/>
          <p:nvPr/>
        </p:nvSpPr>
        <p:spPr>
          <a:xfrm>
            <a:off x="14077668" y="8508370"/>
            <a:ext cx="1010364" cy="495301"/>
          </a:xfrm>
          <a:prstGeom prst="rect">
            <a:avLst/>
          </a:prstGeom>
        </p:spPr>
        <p:txBody>
          <a:bodyPr lIns="0" tIns="0" rIns="0" bIns="0" rtlCol="0" anchor="t">
            <a:spAutoFit/>
          </a:bodyPr>
          <a:lstStyle/>
          <a:p>
            <a:pPr algn="ctr">
              <a:lnSpc>
                <a:spcPts val="4199"/>
              </a:lnSpc>
              <a:spcBef>
                <a:spcPct val="0"/>
              </a:spcBef>
            </a:pPr>
            <a:r>
              <a:rPr lang="en-US" sz="2999">
                <a:solidFill>
                  <a:srgbClr val="124A87"/>
                </a:solidFill>
                <a:latin typeface="Canva Sans 1 Bold"/>
              </a:rPr>
              <a:t>10 LE</a:t>
            </a:r>
          </a:p>
        </p:txBody>
      </p:sp>
      <p:sp>
        <p:nvSpPr>
          <p:cNvPr id="31" name="TextBox 31"/>
          <p:cNvSpPr txBox="1"/>
          <p:nvPr/>
        </p:nvSpPr>
        <p:spPr>
          <a:xfrm>
            <a:off x="14196313" y="9311983"/>
            <a:ext cx="773073" cy="495301"/>
          </a:xfrm>
          <a:prstGeom prst="rect">
            <a:avLst/>
          </a:prstGeom>
        </p:spPr>
        <p:txBody>
          <a:bodyPr lIns="0" tIns="0" rIns="0" bIns="0" rtlCol="0" anchor="t">
            <a:spAutoFit/>
          </a:bodyPr>
          <a:lstStyle/>
          <a:p>
            <a:pPr algn="ctr">
              <a:lnSpc>
                <a:spcPts val="4199"/>
              </a:lnSpc>
              <a:spcBef>
                <a:spcPct val="0"/>
              </a:spcBef>
            </a:pPr>
            <a:r>
              <a:rPr lang="en-US" sz="2999">
                <a:solidFill>
                  <a:srgbClr val="124A87"/>
                </a:solidFill>
                <a:latin typeface="Canva Sans 1 Bold"/>
              </a:rPr>
              <a:t>5 LE</a:t>
            </a:r>
          </a:p>
        </p:txBody>
      </p:sp>
      <p:sp>
        <p:nvSpPr>
          <p:cNvPr id="32" name="TextBox 32"/>
          <p:cNvSpPr txBox="1"/>
          <p:nvPr/>
        </p:nvSpPr>
        <p:spPr>
          <a:xfrm>
            <a:off x="2773899" y="496668"/>
            <a:ext cx="12789905" cy="1155191"/>
          </a:xfrm>
          <a:prstGeom prst="rect">
            <a:avLst/>
          </a:prstGeom>
        </p:spPr>
        <p:txBody>
          <a:bodyPr lIns="0" tIns="0" rIns="0" bIns="0" rtlCol="0" anchor="t">
            <a:spAutoFit/>
          </a:bodyPr>
          <a:lstStyle/>
          <a:p>
            <a:pPr algn="r">
              <a:lnSpc>
                <a:spcPts val="9303"/>
              </a:lnSpc>
              <a:spcBef>
                <a:spcPct val="0"/>
              </a:spcBef>
            </a:pPr>
            <a:r>
              <a:rPr lang="en-US" sz="6645">
                <a:solidFill>
                  <a:srgbClr val="516789"/>
                </a:solidFill>
                <a:latin typeface="DejaVu Serif Bold"/>
              </a:rPr>
              <a:t>Algorithms &amp; Techniques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29048">
            <a:off x="6332219" y="3180769"/>
            <a:ext cx="2468586" cy="700328"/>
            <a:chOff x="0" y="0"/>
            <a:chExt cx="650163" cy="184449"/>
          </a:xfrm>
        </p:grpSpPr>
        <p:sp>
          <p:nvSpPr>
            <p:cNvPr id="3" name="Freeform 3"/>
            <p:cNvSpPr/>
            <p:nvPr/>
          </p:nvSpPr>
          <p:spPr>
            <a:xfrm>
              <a:off x="0" y="0"/>
              <a:ext cx="650163" cy="184449"/>
            </a:xfrm>
            <a:custGeom>
              <a:avLst/>
              <a:gdLst/>
              <a:ahLst/>
              <a:cxnLst/>
              <a:rect l="l" t="t" r="r" b="b"/>
              <a:pathLst>
                <a:path w="650163" h="184449">
                  <a:moveTo>
                    <a:pt x="0" y="0"/>
                  </a:moveTo>
                  <a:lnTo>
                    <a:pt x="650163" y="0"/>
                  </a:lnTo>
                  <a:lnTo>
                    <a:pt x="650163" y="184449"/>
                  </a:lnTo>
                  <a:lnTo>
                    <a:pt x="0" y="184449"/>
                  </a:lnTo>
                  <a:close/>
                </a:path>
              </a:pathLst>
            </a:custGeom>
            <a:solidFill>
              <a:srgbClr val="516789"/>
            </a:solidFill>
          </p:spPr>
          <p:txBody>
            <a:bodyPr/>
            <a:lstStyle/>
            <a:p>
              <a:endParaRPr lang="en-US"/>
            </a:p>
          </p:txBody>
        </p:sp>
        <p:sp>
          <p:nvSpPr>
            <p:cNvPr id="4" name="TextBox 4"/>
            <p:cNvSpPr txBox="1"/>
            <p:nvPr/>
          </p:nvSpPr>
          <p:spPr>
            <a:xfrm>
              <a:off x="0" y="-38100"/>
              <a:ext cx="650163" cy="2225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23626" y="5220410"/>
            <a:ext cx="5530163" cy="700328"/>
            <a:chOff x="0" y="0"/>
            <a:chExt cx="1456504" cy="184449"/>
          </a:xfrm>
        </p:grpSpPr>
        <p:sp>
          <p:nvSpPr>
            <p:cNvPr id="6" name="Freeform 6"/>
            <p:cNvSpPr/>
            <p:nvPr/>
          </p:nvSpPr>
          <p:spPr>
            <a:xfrm>
              <a:off x="0" y="0"/>
              <a:ext cx="1456504" cy="184449"/>
            </a:xfrm>
            <a:custGeom>
              <a:avLst/>
              <a:gdLst/>
              <a:ahLst/>
              <a:cxnLst/>
              <a:rect l="l" t="t" r="r" b="b"/>
              <a:pathLst>
                <a:path w="1456504" h="184449">
                  <a:moveTo>
                    <a:pt x="0" y="0"/>
                  </a:moveTo>
                  <a:lnTo>
                    <a:pt x="1456504" y="0"/>
                  </a:lnTo>
                  <a:lnTo>
                    <a:pt x="1456504" y="184449"/>
                  </a:lnTo>
                  <a:lnTo>
                    <a:pt x="0" y="184449"/>
                  </a:lnTo>
                  <a:close/>
                </a:path>
              </a:pathLst>
            </a:custGeom>
            <a:solidFill>
              <a:srgbClr val="0E4D8D"/>
            </a:solidFill>
          </p:spPr>
          <p:txBody>
            <a:bodyPr/>
            <a:lstStyle/>
            <a:p>
              <a:endParaRPr lang="en-US"/>
            </a:p>
          </p:txBody>
        </p:sp>
        <p:sp>
          <p:nvSpPr>
            <p:cNvPr id="7" name="TextBox 7"/>
            <p:cNvSpPr txBox="1"/>
            <p:nvPr/>
          </p:nvSpPr>
          <p:spPr>
            <a:xfrm>
              <a:off x="0" y="-38100"/>
              <a:ext cx="1456504" cy="222549"/>
            </a:xfrm>
            <a:prstGeom prst="rect">
              <a:avLst/>
            </a:prstGeom>
          </p:spPr>
          <p:txBody>
            <a:bodyPr lIns="50800" tIns="50800" rIns="50800" bIns="50800" rtlCol="0" anchor="ctr"/>
            <a:lstStyle/>
            <a:p>
              <a:pPr algn="r">
                <a:lnSpc>
                  <a:spcPts val="2659"/>
                </a:lnSpc>
              </a:pPr>
              <a:endParaRPr/>
            </a:p>
          </p:txBody>
        </p:sp>
      </p:grpSp>
      <p:sp>
        <p:nvSpPr>
          <p:cNvPr id="8" name="Freeform 8"/>
          <p:cNvSpPr/>
          <p:nvPr/>
        </p:nvSpPr>
        <p:spPr>
          <a:xfrm>
            <a:off x="-2934215" y="4622011"/>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9" name="Group 9"/>
          <p:cNvGrpSpPr/>
          <p:nvPr/>
        </p:nvGrpSpPr>
        <p:grpSpPr>
          <a:xfrm>
            <a:off x="6328367" y="4078721"/>
            <a:ext cx="2468586" cy="700328"/>
            <a:chOff x="0" y="0"/>
            <a:chExt cx="650163" cy="184449"/>
          </a:xfrm>
        </p:grpSpPr>
        <p:sp>
          <p:nvSpPr>
            <p:cNvPr id="10" name="Freeform 10"/>
            <p:cNvSpPr/>
            <p:nvPr/>
          </p:nvSpPr>
          <p:spPr>
            <a:xfrm>
              <a:off x="0" y="0"/>
              <a:ext cx="650163" cy="184449"/>
            </a:xfrm>
            <a:custGeom>
              <a:avLst/>
              <a:gdLst/>
              <a:ahLst/>
              <a:cxnLst/>
              <a:rect l="l" t="t" r="r" b="b"/>
              <a:pathLst>
                <a:path w="650163" h="184449">
                  <a:moveTo>
                    <a:pt x="0" y="0"/>
                  </a:moveTo>
                  <a:lnTo>
                    <a:pt x="650163" y="0"/>
                  </a:lnTo>
                  <a:lnTo>
                    <a:pt x="650163" y="184449"/>
                  </a:lnTo>
                  <a:lnTo>
                    <a:pt x="0" y="184449"/>
                  </a:lnTo>
                  <a:close/>
                </a:path>
              </a:pathLst>
            </a:custGeom>
            <a:solidFill>
              <a:srgbClr val="516789"/>
            </a:solidFill>
          </p:spPr>
          <p:txBody>
            <a:bodyPr/>
            <a:lstStyle/>
            <a:p>
              <a:endParaRPr lang="en-US"/>
            </a:p>
          </p:txBody>
        </p:sp>
        <p:sp>
          <p:nvSpPr>
            <p:cNvPr id="11" name="TextBox 11"/>
            <p:cNvSpPr txBox="1"/>
            <p:nvPr/>
          </p:nvSpPr>
          <p:spPr>
            <a:xfrm>
              <a:off x="0" y="-38100"/>
              <a:ext cx="650163" cy="2225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328367" y="6267564"/>
            <a:ext cx="2468586" cy="700328"/>
            <a:chOff x="0" y="0"/>
            <a:chExt cx="650163" cy="184449"/>
          </a:xfrm>
        </p:grpSpPr>
        <p:sp>
          <p:nvSpPr>
            <p:cNvPr id="13" name="Freeform 13"/>
            <p:cNvSpPr/>
            <p:nvPr/>
          </p:nvSpPr>
          <p:spPr>
            <a:xfrm>
              <a:off x="0" y="0"/>
              <a:ext cx="650163" cy="184449"/>
            </a:xfrm>
            <a:custGeom>
              <a:avLst/>
              <a:gdLst/>
              <a:ahLst/>
              <a:cxnLst/>
              <a:rect l="l" t="t" r="r" b="b"/>
              <a:pathLst>
                <a:path w="650163" h="184449">
                  <a:moveTo>
                    <a:pt x="0" y="0"/>
                  </a:moveTo>
                  <a:lnTo>
                    <a:pt x="650163" y="0"/>
                  </a:lnTo>
                  <a:lnTo>
                    <a:pt x="650163" y="184449"/>
                  </a:lnTo>
                  <a:lnTo>
                    <a:pt x="0" y="184449"/>
                  </a:lnTo>
                  <a:close/>
                </a:path>
              </a:pathLst>
            </a:custGeom>
            <a:solidFill>
              <a:srgbClr val="516789"/>
            </a:solidFill>
          </p:spPr>
          <p:txBody>
            <a:bodyPr/>
            <a:lstStyle/>
            <a:p>
              <a:endParaRPr lang="en-US"/>
            </a:p>
          </p:txBody>
        </p:sp>
        <p:sp>
          <p:nvSpPr>
            <p:cNvPr id="14" name="TextBox 14"/>
            <p:cNvSpPr txBox="1"/>
            <p:nvPr/>
          </p:nvSpPr>
          <p:spPr>
            <a:xfrm>
              <a:off x="0" y="-38100"/>
              <a:ext cx="650163" cy="222549"/>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23626" y="6267564"/>
            <a:ext cx="5530163" cy="700328"/>
            <a:chOff x="0" y="0"/>
            <a:chExt cx="1456504" cy="184449"/>
          </a:xfrm>
        </p:grpSpPr>
        <p:sp>
          <p:nvSpPr>
            <p:cNvPr id="16" name="Freeform 16"/>
            <p:cNvSpPr/>
            <p:nvPr/>
          </p:nvSpPr>
          <p:spPr>
            <a:xfrm>
              <a:off x="0" y="0"/>
              <a:ext cx="1456504" cy="184449"/>
            </a:xfrm>
            <a:custGeom>
              <a:avLst/>
              <a:gdLst/>
              <a:ahLst/>
              <a:cxnLst/>
              <a:rect l="l" t="t" r="r" b="b"/>
              <a:pathLst>
                <a:path w="1456504" h="184449">
                  <a:moveTo>
                    <a:pt x="0" y="0"/>
                  </a:moveTo>
                  <a:lnTo>
                    <a:pt x="1456504" y="0"/>
                  </a:lnTo>
                  <a:lnTo>
                    <a:pt x="1456504" y="184449"/>
                  </a:lnTo>
                  <a:lnTo>
                    <a:pt x="0" y="184449"/>
                  </a:lnTo>
                  <a:close/>
                </a:path>
              </a:pathLst>
            </a:custGeom>
            <a:solidFill>
              <a:srgbClr val="0E4D8D"/>
            </a:solidFill>
          </p:spPr>
          <p:txBody>
            <a:bodyPr/>
            <a:lstStyle/>
            <a:p>
              <a:endParaRPr lang="en-US"/>
            </a:p>
          </p:txBody>
        </p:sp>
        <p:sp>
          <p:nvSpPr>
            <p:cNvPr id="17" name="TextBox 17"/>
            <p:cNvSpPr txBox="1"/>
            <p:nvPr/>
          </p:nvSpPr>
          <p:spPr>
            <a:xfrm>
              <a:off x="0" y="-38100"/>
              <a:ext cx="1456504" cy="222549"/>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500356" y="5244348"/>
            <a:ext cx="4821155" cy="566727"/>
          </a:xfrm>
          <a:prstGeom prst="rect">
            <a:avLst/>
          </a:prstGeom>
        </p:spPr>
        <p:txBody>
          <a:bodyPr lIns="0" tIns="0" rIns="0" bIns="0" rtlCol="0" anchor="t">
            <a:spAutoFit/>
          </a:bodyPr>
          <a:lstStyle/>
          <a:p>
            <a:pPr algn="r">
              <a:lnSpc>
                <a:spcPts val="4463"/>
              </a:lnSpc>
              <a:spcBef>
                <a:spcPct val="0"/>
              </a:spcBef>
            </a:pPr>
            <a:r>
              <a:rPr lang="en-US" sz="3187">
                <a:solidFill>
                  <a:srgbClr val="FFFFFF"/>
                </a:solidFill>
                <a:latin typeface="Poppins Ultra-Bold"/>
              </a:rPr>
              <a:t>Related work</a:t>
            </a:r>
          </a:p>
        </p:txBody>
      </p:sp>
      <p:grpSp>
        <p:nvGrpSpPr>
          <p:cNvPr id="19" name="Group 19"/>
          <p:cNvGrpSpPr/>
          <p:nvPr/>
        </p:nvGrpSpPr>
        <p:grpSpPr>
          <a:xfrm rot="-1164105">
            <a:off x="6282139" y="7007863"/>
            <a:ext cx="2468586" cy="700328"/>
            <a:chOff x="0" y="0"/>
            <a:chExt cx="650163" cy="184449"/>
          </a:xfrm>
        </p:grpSpPr>
        <p:sp>
          <p:nvSpPr>
            <p:cNvPr id="20" name="Freeform 20"/>
            <p:cNvSpPr/>
            <p:nvPr/>
          </p:nvSpPr>
          <p:spPr>
            <a:xfrm>
              <a:off x="0" y="0"/>
              <a:ext cx="650163" cy="184449"/>
            </a:xfrm>
            <a:custGeom>
              <a:avLst/>
              <a:gdLst/>
              <a:ahLst/>
              <a:cxnLst/>
              <a:rect l="l" t="t" r="r" b="b"/>
              <a:pathLst>
                <a:path w="650163" h="184449">
                  <a:moveTo>
                    <a:pt x="0" y="0"/>
                  </a:moveTo>
                  <a:lnTo>
                    <a:pt x="650163" y="0"/>
                  </a:lnTo>
                  <a:lnTo>
                    <a:pt x="650163" y="184449"/>
                  </a:lnTo>
                  <a:lnTo>
                    <a:pt x="0" y="184449"/>
                  </a:lnTo>
                  <a:close/>
                </a:path>
              </a:pathLst>
            </a:custGeom>
            <a:solidFill>
              <a:srgbClr val="516789"/>
            </a:solidFill>
          </p:spPr>
          <p:txBody>
            <a:bodyPr/>
            <a:lstStyle/>
            <a:p>
              <a:endParaRPr lang="en-US"/>
            </a:p>
          </p:txBody>
        </p:sp>
        <p:sp>
          <p:nvSpPr>
            <p:cNvPr id="21" name="TextBox 21"/>
            <p:cNvSpPr txBox="1"/>
            <p:nvPr/>
          </p:nvSpPr>
          <p:spPr>
            <a:xfrm>
              <a:off x="0" y="-38100"/>
              <a:ext cx="650163" cy="22254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0282853" y="5028068"/>
            <a:ext cx="2468586" cy="700328"/>
            <a:chOff x="0" y="0"/>
            <a:chExt cx="650163" cy="184449"/>
          </a:xfrm>
        </p:grpSpPr>
        <p:sp>
          <p:nvSpPr>
            <p:cNvPr id="23" name="Freeform 23"/>
            <p:cNvSpPr/>
            <p:nvPr/>
          </p:nvSpPr>
          <p:spPr>
            <a:xfrm>
              <a:off x="0" y="0"/>
              <a:ext cx="650163" cy="184449"/>
            </a:xfrm>
            <a:custGeom>
              <a:avLst/>
              <a:gdLst/>
              <a:ahLst/>
              <a:cxnLst/>
              <a:rect l="l" t="t" r="r" b="b"/>
              <a:pathLst>
                <a:path w="650163" h="184449">
                  <a:moveTo>
                    <a:pt x="0" y="0"/>
                  </a:moveTo>
                  <a:lnTo>
                    <a:pt x="650163" y="0"/>
                  </a:lnTo>
                  <a:lnTo>
                    <a:pt x="650163" y="184449"/>
                  </a:lnTo>
                  <a:lnTo>
                    <a:pt x="0" y="184449"/>
                  </a:lnTo>
                  <a:close/>
                </a:path>
              </a:pathLst>
            </a:custGeom>
            <a:solidFill>
              <a:srgbClr val="516789"/>
            </a:solidFill>
          </p:spPr>
          <p:txBody>
            <a:bodyPr/>
            <a:lstStyle/>
            <a:p>
              <a:endParaRPr lang="en-US"/>
            </a:p>
          </p:txBody>
        </p:sp>
        <p:sp>
          <p:nvSpPr>
            <p:cNvPr id="24" name="TextBox 24"/>
            <p:cNvSpPr txBox="1"/>
            <p:nvPr/>
          </p:nvSpPr>
          <p:spPr>
            <a:xfrm>
              <a:off x="0" y="-38100"/>
              <a:ext cx="650163" cy="222549"/>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1982624" y="5028068"/>
            <a:ext cx="5530163" cy="700328"/>
            <a:chOff x="0" y="0"/>
            <a:chExt cx="1456504" cy="184449"/>
          </a:xfrm>
        </p:grpSpPr>
        <p:sp>
          <p:nvSpPr>
            <p:cNvPr id="26" name="Freeform 26"/>
            <p:cNvSpPr/>
            <p:nvPr/>
          </p:nvSpPr>
          <p:spPr>
            <a:xfrm>
              <a:off x="0" y="0"/>
              <a:ext cx="1456504" cy="184449"/>
            </a:xfrm>
            <a:custGeom>
              <a:avLst/>
              <a:gdLst/>
              <a:ahLst/>
              <a:cxnLst/>
              <a:rect l="l" t="t" r="r" b="b"/>
              <a:pathLst>
                <a:path w="1456504" h="184449">
                  <a:moveTo>
                    <a:pt x="0" y="0"/>
                  </a:moveTo>
                  <a:lnTo>
                    <a:pt x="1456504" y="0"/>
                  </a:lnTo>
                  <a:lnTo>
                    <a:pt x="1456504" y="184449"/>
                  </a:lnTo>
                  <a:lnTo>
                    <a:pt x="0" y="184449"/>
                  </a:lnTo>
                  <a:close/>
                </a:path>
              </a:pathLst>
            </a:custGeom>
            <a:solidFill>
              <a:srgbClr val="0E4D8D"/>
            </a:solidFill>
          </p:spPr>
          <p:txBody>
            <a:bodyPr/>
            <a:lstStyle/>
            <a:p>
              <a:endParaRPr lang="en-US"/>
            </a:p>
          </p:txBody>
        </p:sp>
        <p:sp>
          <p:nvSpPr>
            <p:cNvPr id="27" name="TextBox 27"/>
            <p:cNvSpPr txBox="1"/>
            <p:nvPr/>
          </p:nvSpPr>
          <p:spPr>
            <a:xfrm>
              <a:off x="0" y="-38100"/>
              <a:ext cx="1456504" cy="222549"/>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1547455" y="3990785"/>
            <a:ext cx="5995640" cy="700328"/>
            <a:chOff x="0" y="0"/>
            <a:chExt cx="1579099" cy="184449"/>
          </a:xfrm>
        </p:grpSpPr>
        <p:sp>
          <p:nvSpPr>
            <p:cNvPr id="29" name="Freeform 29"/>
            <p:cNvSpPr/>
            <p:nvPr/>
          </p:nvSpPr>
          <p:spPr>
            <a:xfrm>
              <a:off x="0" y="0"/>
              <a:ext cx="1579099" cy="184449"/>
            </a:xfrm>
            <a:custGeom>
              <a:avLst/>
              <a:gdLst/>
              <a:ahLst/>
              <a:cxnLst/>
              <a:rect l="l" t="t" r="r" b="b"/>
              <a:pathLst>
                <a:path w="1579099" h="184449">
                  <a:moveTo>
                    <a:pt x="0" y="0"/>
                  </a:moveTo>
                  <a:lnTo>
                    <a:pt x="1579099" y="0"/>
                  </a:lnTo>
                  <a:lnTo>
                    <a:pt x="1579099" y="184449"/>
                  </a:lnTo>
                  <a:lnTo>
                    <a:pt x="0" y="184449"/>
                  </a:lnTo>
                  <a:close/>
                </a:path>
              </a:pathLst>
            </a:custGeom>
            <a:solidFill>
              <a:srgbClr val="0E4D8D"/>
            </a:solidFill>
          </p:spPr>
          <p:txBody>
            <a:bodyPr/>
            <a:lstStyle/>
            <a:p>
              <a:endParaRPr lang="en-US"/>
            </a:p>
          </p:txBody>
        </p:sp>
        <p:sp>
          <p:nvSpPr>
            <p:cNvPr id="30" name="TextBox 30"/>
            <p:cNvSpPr txBox="1"/>
            <p:nvPr/>
          </p:nvSpPr>
          <p:spPr>
            <a:xfrm>
              <a:off x="0" y="-38100"/>
              <a:ext cx="1579099" cy="222549"/>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12242021" y="4014798"/>
            <a:ext cx="5439236" cy="1128702"/>
          </a:xfrm>
          <a:prstGeom prst="rect">
            <a:avLst/>
          </a:prstGeom>
        </p:spPr>
        <p:txBody>
          <a:bodyPr lIns="0" tIns="0" rIns="0" bIns="0" rtlCol="0" anchor="t">
            <a:spAutoFit/>
          </a:bodyPr>
          <a:lstStyle/>
          <a:p>
            <a:pPr algn="ctr">
              <a:lnSpc>
                <a:spcPts val="4463"/>
              </a:lnSpc>
            </a:pPr>
            <a:r>
              <a:rPr lang="en-US" sz="3187">
                <a:solidFill>
                  <a:srgbClr val="FFFFFF"/>
                </a:solidFill>
                <a:latin typeface="Poppins Ultra-Bold"/>
              </a:rPr>
              <a:t>Dataset &amp; Result</a:t>
            </a:r>
          </a:p>
          <a:p>
            <a:pPr algn="l">
              <a:lnSpc>
                <a:spcPts val="4463"/>
              </a:lnSpc>
              <a:spcBef>
                <a:spcPct val="0"/>
              </a:spcBef>
            </a:pPr>
            <a:endParaRPr lang="en-US" sz="3187">
              <a:solidFill>
                <a:srgbClr val="FFFFFF"/>
              </a:solidFill>
              <a:latin typeface="Poppins Ultra-Bold"/>
            </a:endParaRPr>
          </a:p>
        </p:txBody>
      </p:sp>
      <p:grpSp>
        <p:nvGrpSpPr>
          <p:cNvPr id="32" name="Group 32"/>
          <p:cNvGrpSpPr/>
          <p:nvPr/>
        </p:nvGrpSpPr>
        <p:grpSpPr>
          <a:xfrm>
            <a:off x="9544347" y="3990785"/>
            <a:ext cx="2468586" cy="700328"/>
            <a:chOff x="0" y="0"/>
            <a:chExt cx="650163" cy="184449"/>
          </a:xfrm>
        </p:grpSpPr>
        <p:sp>
          <p:nvSpPr>
            <p:cNvPr id="33" name="Freeform 33"/>
            <p:cNvSpPr/>
            <p:nvPr/>
          </p:nvSpPr>
          <p:spPr>
            <a:xfrm>
              <a:off x="0" y="0"/>
              <a:ext cx="650163" cy="184449"/>
            </a:xfrm>
            <a:custGeom>
              <a:avLst/>
              <a:gdLst/>
              <a:ahLst/>
              <a:cxnLst/>
              <a:rect l="l" t="t" r="r" b="b"/>
              <a:pathLst>
                <a:path w="650163" h="184449">
                  <a:moveTo>
                    <a:pt x="0" y="0"/>
                  </a:moveTo>
                  <a:lnTo>
                    <a:pt x="650163" y="0"/>
                  </a:lnTo>
                  <a:lnTo>
                    <a:pt x="650163" y="184449"/>
                  </a:lnTo>
                  <a:lnTo>
                    <a:pt x="0" y="184449"/>
                  </a:lnTo>
                  <a:close/>
                </a:path>
              </a:pathLst>
            </a:custGeom>
            <a:solidFill>
              <a:srgbClr val="516789"/>
            </a:solidFill>
          </p:spPr>
          <p:txBody>
            <a:bodyPr/>
            <a:lstStyle/>
            <a:p>
              <a:endParaRPr lang="en-US"/>
            </a:p>
          </p:txBody>
        </p:sp>
        <p:sp>
          <p:nvSpPr>
            <p:cNvPr id="34" name="TextBox 34"/>
            <p:cNvSpPr txBox="1"/>
            <p:nvPr/>
          </p:nvSpPr>
          <p:spPr>
            <a:xfrm>
              <a:off x="0" y="-38100"/>
              <a:ext cx="650163" cy="222549"/>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2073551" y="5038937"/>
            <a:ext cx="5553356" cy="1128702"/>
          </a:xfrm>
          <a:prstGeom prst="rect">
            <a:avLst/>
          </a:prstGeom>
        </p:spPr>
        <p:txBody>
          <a:bodyPr lIns="0" tIns="0" rIns="0" bIns="0" rtlCol="0" anchor="t">
            <a:spAutoFit/>
          </a:bodyPr>
          <a:lstStyle/>
          <a:p>
            <a:pPr algn="ctr">
              <a:lnSpc>
                <a:spcPts val="4463"/>
              </a:lnSpc>
            </a:pPr>
            <a:r>
              <a:rPr lang="en-US" sz="3187">
                <a:solidFill>
                  <a:srgbClr val="FFFFFF"/>
                </a:solidFill>
                <a:latin typeface="Poppins Ultra-Bold"/>
              </a:rPr>
              <a:t>Algo &amp; Techniques</a:t>
            </a:r>
          </a:p>
          <a:p>
            <a:pPr algn="l">
              <a:lnSpc>
                <a:spcPts val="4463"/>
              </a:lnSpc>
              <a:spcBef>
                <a:spcPct val="0"/>
              </a:spcBef>
            </a:pPr>
            <a:endParaRPr lang="en-US" sz="3187">
              <a:solidFill>
                <a:srgbClr val="FFFFFF"/>
              </a:solidFill>
              <a:latin typeface="Poppins Ultra-Bold"/>
            </a:endParaRPr>
          </a:p>
        </p:txBody>
      </p:sp>
      <p:grpSp>
        <p:nvGrpSpPr>
          <p:cNvPr id="36" name="Group 36"/>
          <p:cNvGrpSpPr/>
          <p:nvPr/>
        </p:nvGrpSpPr>
        <p:grpSpPr>
          <a:xfrm rot="-1164105">
            <a:off x="9768814" y="3127980"/>
            <a:ext cx="2468586" cy="700328"/>
            <a:chOff x="0" y="0"/>
            <a:chExt cx="650163" cy="184449"/>
          </a:xfrm>
        </p:grpSpPr>
        <p:sp>
          <p:nvSpPr>
            <p:cNvPr id="37" name="Freeform 37"/>
            <p:cNvSpPr/>
            <p:nvPr/>
          </p:nvSpPr>
          <p:spPr>
            <a:xfrm>
              <a:off x="0" y="0"/>
              <a:ext cx="650163" cy="184449"/>
            </a:xfrm>
            <a:custGeom>
              <a:avLst/>
              <a:gdLst/>
              <a:ahLst/>
              <a:cxnLst/>
              <a:rect l="l" t="t" r="r" b="b"/>
              <a:pathLst>
                <a:path w="650163" h="184449">
                  <a:moveTo>
                    <a:pt x="0" y="0"/>
                  </a:moveTo>
                  <a:lnTo>
                    <a:pt x="650163" y="0"/>
                  </a:lnTo>
                  <a:lnTo>
                    <a:pt x="650163" y="184449"/>
                  </a:lnTo>
                  <a:lnTo>
                    <a:pt x="0" y="184449"/>
                  </a:lnTo>
                  <a:close/>
                </a:path>
              </a:pathLst>
            </a:custGeom>
            <a:solidFill>
              <a:srgbClr val="516789"/>
            </a:solidFill>
          </p:spPr>
          <p:txBody>
            <a:bodyPr/>
            <a:lstStyle/>
            <a:p>
              <a:endParaRPr lang="en-US"/>
            </a:p>
          </p:txBody>
        </p:sp>
        <p:sp>
          <p:nvSpPr>
            <p:cNvPr id="38" name="TextBox 38"/>
            <p:cNvSpPr txBox="1"/>
            <p:nvPr/>
          </p:nvSpPr>
          <p:spPr>
            <a:xfrm>
              <a:off x="0" y="-38100"/>
              <a:ext cx="650163" cy="222549"/>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rot="929048">
            <a:off x="9073124" y="7019922"/>
            <a:ext cx="3109227" cy="707727"/>
            <a:chOff x="0" y="0"/>
            <a:chExt cx="818891" cy="186397"/>
          </a:xfrm>
        </p:grpSpPr>
        <p:sp>
          <p:nvSpPr>
            <p:cNvPr id="40" name="Freeform 40"/>
            <p:cNvSpPr/>
            <p:nvPr/>
          </p:nvSpPr>
          <p:spPr>
            <a:xfrm>
              <a:off x="0" y="0"/>
              <a:ext cx="818891" cy="186397"/>
            </a:xfrm>
            <a:custGeom>
              <a:avLst/>
              <a:gdLst/>
              <a:ahLst/>
              <a:cxnLst/>
              <a:rect l="l" t="t" r="r" b="b"/>
              <a:pathLst>
                <a:path w="818891" h="186397">
                  <a:moveTo>
                    <a:pt x="0" y="0"/>
                  </a:moveTo>
                  <a:lnTo>
                    <a:pt x="818891" y="0"/>
                  </a:lnTo>
                  <a:lnTo>
                    <a:pt x="818891" y="186397"/>
                  </a:lnTo>
                  <a:lnTo>
                    <a:pt x="0" y="186397"/>
                  </a:lnTo>
                  <a:close/>
                </a:path>
              </a:pathLst>
            </a:custGeom>
            <a:solidFill>
              <a:srgbClr val="516789"/>
            </a:solidFill>
          </p:spPr>
          <p:txBody>
            <a:bodyPr/>
            <a:lstStyle/>
            <a:p>
              <a:endParaRPr lang="en-US"/>
            </a:p>
          </p:txBody>
        </p:sp>
        <p:sp>
          <p:nvSpPr>
            <p:cNvPr id="41" name="TextBox 41"/>
            <p:cNvSpPr txBox="1"/>
            <p:nvPr/>
          </p:nvSpPr>
          <p:spPr>
            <a:xfrm>
              <a:off x="0" y="-38100"/>
              <a:ext cx="818891" cy="224497"/>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10282853" y="6167639"/>
            <a:ext cx="2468586" cy="700328"/>
            <a:chOff x="0" y="0"/>
            <a:chExt cx="650163" cy="184449"/>
          </a:xfrm>
        </p:grpSpPr>
        <p:sp>
          <p:nvSpPr>
            <p:cNvPr id="43" name="Freeform 43"/>
            <p:cNvSpPr/>
            <p:nvPr/>
          </p:nvSpPr>
          <p:spPr>
            <a:xfrm>
              <a:off x="0" y="0"/>
              <a:ext cx="650163" cy="184449"/>
            </a:xfrm>
            <a:custGeom>
              <a:avLst/>
              <a:gdLst/>
              <a:ahLst/>
              <a:cxnLst/>
              <a:rect l="l" t="t" r="r" b="b"/>
              <a:pathLst>
                <a:path w="650163" h="184449">
                  <a:moveTo>
                    <a:pt x="0" y="0"/>
                  </a:moveTo>
                  <a:lnTo>
                    <a:pt x="650163" y="0"/>
                  </a:lnTo>
                  <a:lnTo>
                    <a:pt x="650163" y="184449"/>
                  </a:lnTo>
                  <a:lnTo>
                    <a:pt x="0" y="184449"/>
                  </a:lnTo>
                  <a:close/>
                </a:path>
              </a:pathLst>
            </a:custGeom>
            <a:solidFill>
              <a:srgbClr val="516789"/>
            </a:solidFill>
          </p:spPr>
          <p:txBody>
            <a:bodyPr/>
            <a:lstStyle/>
            <a:p>
              <a:endParaRPr lang="en-US"/>
            </a:p>
          </p:txBody>
        </p:sp>
        <p:sp>
          <p:nvSpPr>
            <p:cNvPr id="44" name="TextBox 44"/>
            <p:cNvSpPr txBox="1"/>
            <p:nvPr/>
          </p:nvSpPr>
          <p:spPr>
            <a:xfrm>
              <a:off x="0" y="-38100"/>
              <a:ext cx="650163" cy="222549"/>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6328367" y="5220410"/>
            <a:ext cx="2468586" cy="700328"/>
            <a:chOff x="0" y="0"/>
            <a:chExt cx="650163" cy="184449"/>
          </a:xfrm>
        </p:grpSpPr>
        <p:sp>
          <p:nvSpPr>
            <p:cNvPr id="46" name="Freeform 46"/>
            <p:cNvSpPr/>
            <p:nvPr/>
          </p:nvSpPr>
          <p:spPr>
            <a:xfrm>
              <a:off x="0" y="0"/>
              <a:ext cx="650163" cy="184449"/>
            </a:xfrm>
            <a:custGeom>
              <a:avLst/>
              <a:gdLst/>
              <a:ahLst/>
              <a:cxnLst/>
              <a:rect l="l" t="t" r="r" b="b"/>
              <a:pathLst>
                <a:path w="650163" h="184449">
                  <a:moveTo>
                    <a:pt x="0" y="0"/>
                  </a:moveTo>
                  <a:lnTo>
                    <a:pt x="650163" y="0"/>
                  </a:lnTo>
                  <a:lnTo>
                    <a:pt x="650163" y="184449"/>
                  </a:lnTo>
                  <a:lnTo>
                    <a:pt x="0" y="184449"/>
                  </a:lnTo>
                  <a:close/>
                </a:path>
              </a:pathLst>
            </a:custGeom>
            <a:solidFill>
              <a:srgbClr val="516789"/>
            </a:solidFill>
          </p:spPr>
          <p:txBody>
            <a:bodyPr/>
            <a:lstStyle/>
            <a:p>
              <a:endParaRPr lang="en-US"/>
            </a:p>
          </p:txBody>
        </p:sp>
        <p:sp>
          <p:nvSpPr>
            <p:cNvPr id="47" name="TextBox 47"/>
            <p:cNvSpPr txBox="1"/>
            <p:nvPr/>
          </p:nvSpPr>
          <p:spPr>
            <a:xfrm>
              <a:off x="0" y="-38100"/>
              <a:ext cx="650163" cy="222549"/>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7222895" y="3478144"/>
            <a:ext cx="3842210" cy="384221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4D8D"/>
            </a:solidFill>
          </p:spPr>
          <p:txBody>
            <a:bodyPr/>
            <a:lstStyle/>
            <a:p>
              <a:endParaRPr lang="en-US"/>
            </a:p>
          </p:txBody>
        </p:sp>
        <p:sp>
          <p:nvSpPr>
            <p:cNvPr id="50" name="TextBox 5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1" name="Group 51"/>
          <p:cNvGrpSpPr/>
          <p:nvPr/>
        </p:nvGrpSpPr>
        <p:grpSpPr>
          <a:xfrm>
            <a:off x="976163" y="2873482"/>
            <a:ext cx="5530163" cy="700328"/>
            <a:chOff x="0" y="0"/>
            <a:chExt cx="1456504" cy="184449"/>
          </a:xfrm>
        </p:grpSpPr>
        <p:sp>
          <p:nvSpPr>
            <p:cNvPr id="52" name="Freeform 52"/>
            <p:cNvSpPr/>
            <p:nvPr/>
          </p:nvSpPr>
          <p:spPr>
            <a:xfrm>
              <a:off x="0" y="0"/>
              <a:ext cx="1456504" cy="184449"/>
            </a:xfrm>
            <a:custGeom>
              <a:avLst/>
              <a:gdLst/>
              <a:ahLst/>
              <a:cxnLst/>
              <a:rect l="l" t="t" r="r" b="b"/>
              <a:pathLst>
                <a:path w="1456504" h="184449">
                  <a:moveTo>
                    <a:pt x="0" y="0"/>
                  </a:moveTo>
                  <a:lnTo>
                    <a:pt x="1456504" y="0"/>
                  </a:lnTo>
                  <a:lnTo>
                    <a:pt x="1456504" y="184449"/>
                  </a:lnTo>
                  <a:lnTo>
                    <a:pt x="0" y="184449"/>
                  </a:lnTo>
                  <a:close/>
                </a:path>
              </a:pathLst>
            </a:custGeom>
            <a:solidFill>
              <a:srgbClr val="0E4D8D"/>
            </a:solidFill>
          </p:spPr>
          <p:txBody>
            <a:bodyPr/>
            <a:lstStyle/>
            <a:p>
              <a:endParaRPr lang="en-US"/>
            </a:p>
          </p:txBody>
        </p:sp>
        <p:sp>
          <p:nvSpPr>
            <p:cNvPr id="53" name="TextBox 53"/>
            <p:cNvSpPr txBox="1"/>
            <p:nvPr/>
          </p:nvSpPr>
          <p:spPr>
            <a:xfrm>
              <a:off x="0" y="-38100"/>
              <a:ext cx="1456504" cy="222549"/>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923626" y="4078721"/>
            <a:ext cx="5530163" cy="700328"/>
            <a:chOff x="0" y="0"/>
            <a:chExt cx="1456504" cy="184449"/>
          </a:xfrm>
        </p:grpSpPr>
        <p:sp>
          <p:nvSpPr>
            <p:cNvPr id="55" name="Freeform 55"/>
            <p:cNvSpPr/>
            <p:nvPr/>
          </p:nvSpPr>
          <p:spPr>
            <a:xfrm>
              <a:off x="0" y="0"/>
              <a:ext cx="1456504" cy="184449"/>
            </a:xfrm>
            <a:custGeom>
              <a:avLst/>
              <a:gdLst/>
              <a:ahLst/>
              <a:cxnLst/>
              <a:rect l="l" t="t" r="r" b="b"/>
              <a:pathLst>
                <a:path w="1456504" h="184449">
                  <a:moveTo>
                    <a:pt x="0" y="0"/>
                  </a:moveTo>
                  <a:lnTo>
                    <a:pt x="1456504" y="0"/>
                  </a:lnTo>
                  <a:lnTo>
                    <a:pt x="1456504" y="184449"/>
                  </a:lnTo>
                  <a:lnTo>
                    <a:pt x="0" y="184449"/>
                  </a:lnTo>
                  <a:close/>
                </a:path>
              </a:pathLst>
            </a:custGeom>
            <a:solidFill>
              <a:srgbClr val="0E4D8D"/>
            </a:solidFill>
          </p:spPr>
          <p:txBody>
            <a:bodyPr/>
            <a:lstStyle/>
            <a:p>
              <a:endParaRPr lang="en-US"/>
            </a:p>
          </p:txBody>
        </p:sp>
        <p:sp>
          <p:nvSpPr>
            <p:cNvPr id="56" name="TextBox 56"/>
            <p:cNvSpPr txBox="1"/>
            <p:nvPr/>
          </p:nvSpPr>
          <p:spPr>
            <a:xfrm>
              <a:off x="0" y="-38100"/>
              <a:ext cx="1456504" cy="222549"/>
            </a:xfrm>
            <a:prstGeom prst="rect">
              <a:avLst/>
            </a:prstGeom>
          </p:spPr>
          <p:txBody>
            <a:bodyPr lIns="50800" tIns="50800" rIns="50800" bIns="50800" rtlCol="0" anchor="ctr"/>
            <a:lstStyle/>
            <a:p>
              <a:pPr algn="r">
                <a:lnSpc>
                  <a:spcPts val="2659"/>
                </a:lnSpc>
              </a:pPr>
              <a:endParaRPr/>
            </a:p>
          </p:txBody>
        </p:sp>
      </p:grpSp>
      <p:grpSp>
        <p:nvGrpSpPr>
          <p:cNvPr id="57" name="Group 57"/>
          <p:cNvGrpSpPr/>
          <p:nvPr/>
        </p:nvGrpSpPr>
        <p:grpSpPr>
          <a:xfrm>
            <a:off x="976163" y="7378948"/>
            <a:ext cx="5530163" cy="700328"/>
            <a:chOff x="0" y="0"/>
            <a:chExt cx="1456504" cy="184449"/>
          </a:xfrm>
        </p:grpSpPr>
        <p:sp>
          <p:nvSpPr>
            <p:cNvPr id="58" name="Freeform 58"/>
            <p:cNvSpPr/>
            <p:nvPr/>
          </p:nvSpPr>
          <p:spPr>
            <a:xfrm>
              <a:off x="0" y="0"/>
              <a:ext cx="1456504" cy="184449"/>
            </a:xfrm>
            <a:custGeom>
              <a:avLst/>
              <a:gdLst/>
              <a:ahLst/>
              <a:cxnLst/>
              <a:rect l="l" t="t" r="r" b="b"/>
              <a:pathLst>
                <a:path w="1456504" h="184449">
                  <a:moveTo>
                    <a:pt x="0" y="0"/>
                  </a:moveTo>
                  <a:lnTo>
                    <a:pt x="1456504" y="0"/>
                  </a:lnTo>
                  <a:lnTo>
                    <a:pt x="1456504" y="184449"/>
                  </a:lnTo>
                  <a:lnTo>
                    <a:pt x="0" y="184449"/>
                  </a:lnTo>
                  <a:close/>
                </a:path>
              </a:pathLst>
            </a:custGeom>
            <a:solidFill>
              <a:srgbClr val="0E4D8D"/>
            </a:solidFill>
          </p:spPr>
          <p:txBody>
            <a:bodyPr/>
            <a:lstStyle/>
            <a:p>
              <a:endParaRPr lang="en-US"/>
            </a:p>
          </p:txBody>
        </p:sp>
        <p:sp>
          <p:nvSpPr>
            <p:cNvPr id="59" name="TextBox 59"/>
            <p:cNvSpPr txBox="1"/>
            <p:nvPr/>
          </p:nvSpPr>
          <p:spPr>
            <a:xfrm>
              <a:off x="0" y="-38100"/>
              <a:ext cx="1456504" cy="222549"/>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12012933" y="2747370"/>
            <a:ext cx="5530163" cy="700328"/>
            <a:chOff x="0" y="0"/>
            <a:chExt cx="1456504" cy="184449"/>
          </a:xfrm>
        </p:grpSpPr>
        <p:sp>
          <p:nvSpPr>
            <p:cNvPr id="61" name="Freeform 61"/>
            <p:cNvSpPr/>
            <p:nvPr/>
          </p:nvSpPr>
          <p:spPr>
            <a:xfrm>
              <a:off x="0" y="0"/>
              <a:ext cx="1456504" cy="184449"/>
            </a:xfrm>
            <a:custGeom>
              <a:avLst/>
              <a:gdLst/>
              <a:ahLst/>
              <a:cxnLst/>
              <a:rect l="l" t="t" r="r" b="b"/>
              <a:pathLst>
                <a:path w="1456504" h="184449">
                  <a:moveTo>
                    <a:pt x="0" y="0"/>
                  </a:moveTo>
                  <a:lnTo>
                    <a:pt x="1456504" y="0"/>
                  </a:lnTo>
                  <a:lnTo>
                    <a:pt x="1456504" y="184449"/>
                  </a:lnTo>
                  <a:lnTo>
                    <a:pt x="0" y="184449"/>
                  </a:lnTo>
                  <a:close/>
                </a:path>
              </a:pathLst>
            </a:custGeom>
            <a:solidFill>
              <a:srgbClr val="0E4D8D"/>
            </a:solidFill>
          </p:spPr>
          <p:txBody>
            <a:bodyPr/>
            <a:lstStyle/>
            <a:p>
              <a:endParaRPr lang="en-US"/>
            </a:p>
          </p:txBody>
        </p:sp>
        <p:sp>
          <p:nvSpPr>
            <p:cNvPr id="62" name="TextBox 62"/>
            <p:cNvSpPr txBox="1"/>
            <p:nvPr/>
          </p:nvSpPr>
          <p:spPr>
            <a:xfrm>
              <a:off x="0" y="-38100"/>
              <a:ext cx="1456504" cy="222549"/>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12012933" y="7410464"/>
            <a:ext cx="5530163" cy="700328"/>
            <a:chOff x="0" y="0"/>
            <a:chExt cx="1456504" cy="184449"/>
          </a:xfrm>
        </p:grpSpPr>
        <p:sp>
          <p:nvSpPr>
            <p:cNvPr id="64" name="Freeform 64"/>
            <p:cNvSpPr/>
            <p:nvPr/>
          </p:nvSpPr>
          <p:spPr>
            <a:xfrm>
              <a:off x="0" y="0"/>
              <a:ext cx="1456504" cy="184449"/>
            </a:xfrm>
            <a:custGeom>
              <a:avLst/>
              <a:gdLst/>
              <a:ahLst/>
              <a:cxnLst/>
              <a:rect l="l" t="t" r="r" b="b"/>
              <a:pathLst>
                <a:path w="1456504" h="184449">
                  <a:moveTo>
                    <a:pt x="0" y="0"/>
                  </a:moveTo>
                  <a:lnTo>
                    <a:pt x="1456504" y="0"/>
                  </a:lnTo>
                  <a:lnTo>
                    <a:pt x="1456504" y="184449"/>
                  </a:lnTo>
                  <a:lnTo>
                    <a:pt x="0" y="184449"/>
                  </a:lnTo>
                  <a:close/>
                </a:path>
              </a:pathLst>
            </a:custGeom>
            <a:solidFill>
              <a:srgbClr val="0E4D8D"/>
            </a:solidFill>
          </p:spPr>
          <p:txBody>
            <a:bodyPr/>
            <a:lstStyle/>
            <a:p>
              <a:endParaRPr lang="en-US"/>
            </a:p>
          </p:txBody>
        </p:sp>
        <p:sp>
          <p:nvSpPr>
            <p:cNvPr id="65" name="TextBox 65"/>
            <p:cNvSpPr txBox="1"/>
            <p:nvPr/>
          </p:nvSpPr>
          <p:spPr>
            <a:xfrm>
              <a:off x="0" y="-38100"/>
              <a:ext cx="1456504" cy="222549"/>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1982624" y="6167639"/>
            <a:ext cx="5530163" cy="700328"/>
            <a:chOff x="0" y="0"/>
            <a:chExt cx="1456504" cy="184449"/>
          </a:xfrm>
        </p:grpSpPr>
        <p:sp>
          <p:nvSpPr>
            <p:cNvPr id="67" name="Freeform 67"/>
            <p:cNvSpPr/>
            <p:nvPr/>
          </p:nvSpPr>
          <p:spPr>
            <a:xfrm>
              <a:off x="0" y="0"/>
              <a:ext cx="1456504" cy="184449"/>
            </a:xfrm>
            <a:custGeom>
              <a:avLst/>
              <a:gdLst/>
              <a:ahLst/>
              <a:cxnLst/>
              <a:rect l="l" t="t" r="r" b="b"/>
              <a:pathLst>
                <a:path w="1456504" h="184449">
                  <a:moveTo>
                    <a:pt x="0" y="0"/>
                  </a:moveTo>
                  <a:lnTo>
                    <a:pt x="1456504" y="0"/>
                  </a:lnTo>
                  <a:lnTo>
                    <a:pt x="1456504" y="184449"/>
                  </a:lnTo>
                  <a:lnTo>
                    <a:pt x="0" y="184449"/>
                  </a:lnTo>
                  <a:close/>
                </a:path>
              </a:pathLst>
            </a:custGeom>
            <a:solidFill>
              <a:srgbClr val="0E4D8D"/>
            </a:solidFill>
          </p:spPr>
          <p:txBody>
            <a:bodyPr/>
            <a:lstStyle/>
            <a:p>
              <a:endParaRPr lang="en-US"/>
            </a:p>
          </p:txBody>
        </p:sp>
        <p:sp>
          <p:nvSpPr>
            <p:cNvPr id="68" name="TextBox 68"/>
            <p:cNvSpPr txBox="1"/>
            <p:nvPr/>
          </p:nvSpPr>
          <p:spPr>
            <a:xfrm>
              <a:off x="0" y="-38100"/>
              <a:ext cx="1456504" cy="222549"/>
            </a:xfrm>
            <a:prstGeom prst="rect">
              <a:avLst/>
            </a:prstGeom>
          </p:spPr>
          <p:txBody>
            <a:bodyPr lIns="50800" tIns="50800" rIns="50800" bIns="50800" rtlCol="0" anchor="ctr"/>
            <a:lstStyle/>
            <a:p>
              <a:pPr algn="ctr">
                <a:lnSpc>
                  <a:spcPts val="2659"/>
                </a:lnSpc>
              </a:pPr>
              <a:endParaRPr/>
            </a:p>
          </p:txBody>
        </p:sp>
      </p:grpSp>
      <p:sp>
        <p:nvSpPr>
          <p:cNvPr id="69" name="TextBox 69"/>
          <p:cNvSpPr txBox="1"/>
          <p:nvPr/>
        </p:nvSpPr>
        <p:spPr>
          <a:xfrm>
            <a:off x="1028700" y="885825"/>
            <a:ext cx="16230600" cy="1155191"/>
          </a:xfrm>
          <a:prstGeom prst="rect">
            <a:avLst/>
          </a:prstGeom>
        </p:spPr>
        <p:txBody>
          <a:bodyPr lIns="0" tIns="0" rIns="0" bIns="0" rtlCol="0" anchor="t">
            <a:spAutoFit/>
          </a:bodyPr>
          <a:lstStyle/>
          <a:p>
            <a:pPr algn="ctr">
              <a:lnSpc>
                <a:spcPts val="9303"/>
              </a:lnSpc>
              <a:spcBef>
                <a:spcPct val="0"/>
              </a:spcBef>
            </a:pPr>
            <a:r>
              <a:rPr lang="en-US" sz="6645">
                <a:solidFill>
                  <a:srgbClr val="516789"/>
                </a:solidFill>
                <a:latin typeface="DejaVu Serif Bold"/>
              </a:rPr>
              <a:t>Agenda </a:t>
            </a:r>
          </a:p>
        </p:txBody>
      </p:sp>
      <p:sp>
        <p:nvSpPr>
          <p:cNvPr id="70" name="TextBox 70"/>
          <p:cNvSpPr txBox="1"/>
          <p:nvPr/>
        </p:nvSpPr>
        <p:spPr>
          <a:xfrm>
            <a:off x="2037926" y="2885232"/>
            <a:ext cx="3127171" cy="566727"/>
          </a:xfrm>
          <a:prstGeom prst="rect">
            <a:avLst/>
          </a:prstGeom>
        </p:spPr>
        <p:txBody>
          <a:bodyPr lIns="0" tIns="0" rIns="0" bIns="0" rtlCol="0" anchor="t">
            <a:spAutoFit/>
          </a:bodyPr>
          <a:lstStyle/>
          <a:p>
            <a:pPr algn="l">
              <a:lnSpc>
                <a:spcPts val="4463"/>
              </a:lnSpc>
              <a:spcBef>
                <a:spcPct val="0"/>
              </a:spcBef>
            </a:pPr>
            <a:r>
              <a:rPr lang="en-US" sz="3187">
                <a:solidFill>
                  <a:srgbClr val="FFFFFF"/>
                </a:solidFill>
                <a:latin typeface="Poppins Ultra-Bold"/>
              </a:rPr>
              <a:t>Introduction</a:t>
            </a:r>
          </a:p>
        </p:txBody>
      </p:sp>
      <p:sp>
        <p:nvSpPr>
          <p:cNvPr id="71" name="TextBox 71"/>
          <p:cNvSpPr txBox="1"/>
          <p:nvPr/>
        </p:nvSpPr>
        <p:spPr>
          <a:xfrm>
            <a:off x="500356" y="4103809"/>
            <a:ext cx="4245609" cy="564425"/>
          </a:xfrm>
          <a:prstGeom prst="rect">
            <a:avLst/>
          </a:prstGeom>
        </p:spPr>
        <p:txBody>
          <a:bodyPr lIns="0" tIns="0" rIns="0" bIns="0" rtlCol="0" anchor="t">
            <a:spAutoFit/>
          </a:bodyPr>
          <a:lstStyle/>
          <a:p>
            <a:pPr algn="r">
              <a:lnSpc>
                <a:spcPts val="4463"/>
              </a:lnSpc>
              <a:spcBef>
                <a:spcPct val="0"/>
              </a:spcBef>
            </a:pPr>
            <a:r>
              <a:rPr lang="en-US" sz="3187">
                <a:solidFill>
                  <a:srgbClr val="FFFFFF"/>
                </a:solidFill>
                <a:latin typeface="Poppins Ultra-Bold"/>
              </a:rPr>
              <a:t>Objective</a:t>
            </a:r>
          </a:p>
        </p:txBody>
      </p:sp>
      <p:sp>
        <p:nvSpPr>
          <p:cNvPr id="72" name="TextBox 72"/>
          <p:cNvSpPr txBox="1"/>
          <p:nvPr/>
        </p:nvSpPr>
        <p:spPr>
          <a:xfrm>
            <a:off x="1523539" y="6339838"/>
            <a:ext cx="4804828" cy="1128702"/>
          </a:xfrm>
          <a:prstGeom prst="rect">
            <a:avLst/>
          </a:prstGeom>
        </p:spPr>
        <p:txBody>
          <a:bodyPr lIns="0" tIns="0" rIns="0" bIns="0" rtlCol="0" anchor="t">
            <a:spAutoFit/>
          </a:bodyPr>
          <a:lstStyle/>
          <a:p>
            <a:pPr algn="ctr">
              <a:lnSpc>
                <a:spcPts val="4463"/>
              </a:lnSpc>
            </a:pPr>
            <a:r>
              <a:rPr lang="en-US" sz="3187">
                <a:solidFill>
                  <a:srgbClr val="FFFFFF"/>
                </a:solidFill>
                <a:latin typeface="Poppins Ultra-Bold"/>
              </a:rPr>
              <a:t>Architecture </a:t>
            </a:r>
          </a:p>
          <a:p>
            <a:pPr algn="r">
              <a:lnSpc>
                <a:spcPts val="4463"/>
              </a:lnSpc>
              <a:spcBef>
                <a:spcPct val="0"/>
              </a:spcBef>
            </a:pPr>
            <a:endParaRPr lang="en-US" sz="3187">
              <a:solidFill>
                <a:srgbClr val="FFFFFF"/>
              </a:solidFill>
              <a:latin typeface="Poppins Ultra-Bold"/>
            </a:endParaRPr>
          </a:p>
        </p:txBody>
      </p:sp>
      <p:sp>
        <p:nvSpPr>
          <p:cNvPr id="73" name="TextBox 73"/>
          <p:cNvSpPr txBox="1"/>
          <p:nvPr/>
        </p:nvSpPr>
        <p:spPr>
          <a:xfrm>
            <a:off x="13622774" y="7434436"/>
            <a:ext cx="2515528" cy="1128702"/>
          </a:xfrm>
          <a:prstGeom prst="rect">
            <a:avLst/>
          </a:prstGeom>
        </p:spPr>
        <p:txBody>
          <a:bodyPr lIns="0" tIns="0" rIns="0" bIns="0" rtlCol="0" anchor="t">
            <a:spAutoFit/>
          </a:bodyPr>
          <a:lstStyle/>
          <a:p>
            <a:pPr algn="ctr">
              <a:lnSpc>
                <a:spcPts val="4463"/>
              </a:lnSpc>
            </a:pPr>
            <a:r>
              <a:rPr lang="en-US" sz="3187">
                <a:solidFill>
                  <a:srgbClr val="FFFFFF"/>
                </a:solidFill>
                <a:latin typeface="Poppins Ultra-Bold"/>
              </a:rPr>
              <a:t>Conclusion </a:t>
            </a:r>
          </a:p>
          <a:p>
            <a:pPr algn="l">
              <a:lnSpc>
                <a:spcPts val="4463"/>
              </a:lnSpc>
              <a:spcBef>
                <a:spcPct val="0"/>
              </a:spcBef>
            </a:pPr>
            <a:endParaRPr lang="en-US" sz="3187">
              <a:solidFill>
                <a:srgbClr val="FFFFFF"/>
              </a:solidFill>
              <a:latin typeface="Poppins Ultra-Bold"/>
            </a:endParaRPr>
          </a:p>
        </p:txBody>
      </p:sp>
      <p:sp>
        <p:nvSpPr>
          <p:cNvPr id="74" name="TextBox 74"/>
          <p:cNvSpPr txBox="1"/>
          <p:nvPr/>
        </p:nvSpPr>
        <p:spPr>
          <a:xfrm>
            <a:off x="12073551" y="6191652"/>
            <a:ext cx="5553356" cy="1128702"/>
          </a:xfrm>
          <a:prstGeom prst="rect">
            <a:avLst/>
          </a:prstGeom>
        </p:spPr>
        <p:txBody>
          <a:bodyPr lIns="0" tIns="0" rIns="0" bIns="0" rtlCol="0" anchor="t">
            <a:spAutoFit/>
          </a:bodyPr>
          <a:lstStyle/>
          <a:p>
            <a:pPr algn="ctr">
              <a:lnSpc>
                <a:spcPts val="4463"/>
              </a:lnSpc>
            </a:pPr>
            <a:r>
              <a:rPr lang="en-US" sz="3187">
                <a:solidFill>
                  <a:srgbClr val="FFFFFF"/>
                </a:solidFill>
                <a:latin typeface="Poppins Ultra-Bold"/>
              </a:rPr>
              <a:t> Demo </a:t>
            </a:r>
          </a:p>
          <a:p>
            <a:pPr algn="l">
              <a:lnSpc>
                <a:spcPts val="4463"/>
              </a:lnSpc>
              <a:spcBef>
                <a:spcPct val="0"/>
              </a:spcBef>
            </a:pPr>
            <a:endParaRPr lang="en-US" sz="3187">
              <a:solidFill>
                <a:srgbClr val="FFFFFF"/>
              </a:solidFill>
              <a:latin typeface="Poppins Ultra-Bold"/>
            </a:endParaRPr>
          </a:p>
        </p:txBody>
      </p:sp>
      <p:grpSp>
        <p:nvGrpSpPr>
          <p:cNvPr id="75" name="Group 75"/>
          <p:cNvGrpSpPr/>
          <p:nvPr/>
        </p:nvGrpSpPr>
        <p:grpSpPr>
          <a:xfrm>
            <a:off x="7385413" y="3640669"/>
            <a:ext cx="3517173" cy="3517159"/>
            <a:chOff x="0" y="0"/>
            <a:chExt cx="6350000" cy="6349975"/>
          </a:xfrm>
        </p:grpSpPr>
        <p:sp>
          <p:nvSpPr>
            <p:cNvPr id="76" name="Freeform 7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txBody>
            <a:bodyPr/>
            <a:lstStyle/>
            <a:p>
              <a:endParaRPr lang="en-US"/>
            </a:p>
          </p:txBody>
        </p:sp>
      </p:grpSp>
      <p:sp>
        <p:nvSpPr>
          <p:cNvPr id="77" name="TextBox 77"/>
          <p:cNvSpPr txBox="1"/>
          <p:nvPr/>
        </p:nvSpPr>
        <p:spPr>
          <a:xfrm>
            <a:off x="1959362" y="7492478"/>
            <a:ext cx="3933181" cy="566727"/>
          </a:xfrm>
          <a:prstGeom prst="rect">
            <a:avLst/>
          </a:prstGeom>
        </p:spPr>
        <p:txBody>
          <a:bodyPr lIns="0" tIns="0" rIns="0" bIns="0" rtlCol="0" anchor="t">
            <a:spAutoFit/>
          </a:bodyPr>
          <a:lstStyle/>
          <a:p>
            <a:pPr algn="ctr">
              <a:lnSpc>
                <a:spcPts val="4463"/>
              </a:lnSpc>
              <a:spcBef>
                <a:spcPct val="0"/>
              </a:spcBef>
            </a:pPr>
            <a:r>
              <a:rPr lang="en-US" sz="3187">
                <a:solidFill>
                  <a:srgbClr val="FFFFFF"/>
                </a:solidFill>
                <a:latin typeface="Poppins Ultra-Bold"/>
              </a:rPr>
              <a:t>List of functions </a:t>
            </a:r>
          </a:p>
        </p:txBody>
      </p:sp>
      <p:sp>
        <p:nvSpPr>
          <p:cNvPr id="78" name="TextBox 78"/>
          <p:cNvSpPr txBox="1"/>
          <p:nvPr/>
        </p:nvSpPr>
        <p:spPr>
          <a:xfrm>
            <a:off x="13398053" y="2771308"/>
            <a:ext cx="3127171" cy="566727"/>
          </a:xfrm>
          <a:prstGeom prst="rect">
            <a:avLst/>
          </a:prstGeom>
        </p:spPr>
        <p:txBody>
          <a:bodyPr lIns="0" tIns="0" rIns="0" bIns="0" rtlCol="0" anchor="t">
            <a:spAutoFit/>
          </a:bodyPr>
          <a:lstStyle/>
          <a:p>
            <a:pPr algn="l">
              <a:lnSpc>
                <a:spcPts val="4463"/>
              </a:lnSpc>
              <a:spcBef>
                <a:spcPct val="0"/>
              </a:spcBef>
            </a:pPr>
            <a:r>
              <a:rPr lang="en-US" sz="3187">
                <a:solidFill>
                  <a:srgbClr val="FFFFFF"/>
                </a:solidFill>
                <a:latin typeface="Poppins Ultra-Bold"/>
              </a:rPr>
              <a:t>Challenges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07436" y="3253648"/>
            <a:ext cx="7468646" cy="1718494"/>
          </a:xfrm>
          <a:prstGeom prst="line">
            <a:avLst/>
          </a:prstGeom>
          <a:ln w="76200" cap="flat">
            <a:solidFill>
              <a:srgbClr val="000000"/>
            </a:solidFill>
            <a:prstDash val="solid"/>
            <a:headEnd type="none" w="sm" len="sm"/>
            <a:tailEnd type="none" w="sm" len="sm"/>
          </a:ln>
        </p:spPr>
        <p:txBody>
          <a:bodyPr/>
          <a:lstStyle/>
          <a:p>
            <a:endParaRPr lang="en-US"/>
          </a:p>
        </p:txBody>
      </p:sp>
      <p:sp>
        <p:nvSpPr>
          <p:cNvPr id="3" name="AutoShape 3"/>
          <p:cNvSpPr/>
          <p:nvPr/>
        </p:nvSpPr>
        <p:spPr>
          <a:xfrm>
            <a:off x="2207436" y="5827817"/>
            <a:ext cx="7781210" cy="0"/>
          </a:xfrm>
          <a:prstGeom prst="line">
            <a:avLst/>
          </a:prstGeom>
          <a:ln w="76200" cap="flat">
            <a:solidFill>
              <a:srgbClr val="000000"/>
            </a:solidFill>
            <a:prstDash val="solid"/>
            <a:headEnd type="none" w="sm" len="sm"/>
            <a:tailEnd type="none" w="sm" len="sm"/>
          </a:ln>
        </p:spPr>
        <p:txBody>
          <a:bodyPr/>
          <a:lstStyle/>
          <a:p>
            <a:endParaRPr lang="en-US"/>
          </a:p>
        </p:txBody>
      </p:sp>
      <p:sp>
        <p:nvSpPr>
          <p:cNvPr id="4" name="AutoShape 4"/>
          <p:cNvSpPr/>
          <p:nvPr/>
        </p:nvSpPr>
        <p:spPr>
          <a:xfrm flipH="1">
            <a:off x="2207436" y="3253648"/>
            <a:ext cx="0" cy="3965218"/>
          </a:xfrm>
          <a:prstGeom prst="line">
            <a:avLst/>
          </a:prstGeom>
          <a:ln w="76200" cap="flat">
            <a:solidFill>
              <a:srgbClr val="000000"/>
            </a:solidFill>
            <a:prstDash val="solid"/>
            <a:headEnd type="none" w="sm" len="sm"/>
            <a:tailEnd type="none" w="sm" len="sm"/>
          </a:ln>
        </p:spPr>
        <p:txBody>
          <a:bodyPr/>
          <a:lstStyle/>
          <a:p>
            <a:endParaRPr lang="en-US"/>
          </a:p>
        </p:txBody>
      </p:sp>
      <p:sp>
        <p:nvSpPr>
          <p:cNvPr id="5" name="AutoShape 5"/>
          <p:cNvSpPr/>
          <p:nvPr/>
        </p:nvSpPr>
        <p:spPr>
          <a:xfrm flipH="1">
            <a:off x="7850835" y="5039801"/>
            <a:ext cx="1649251" cy="788016"/>
          </a:xfrm>
          <a:prstGeom prst="line">
            <a:avLst/>
          </a:prstGeom>
          <a:ln w="142875" cap="flat">
            <a:solidFill>
              <a:srgbClr val="000000"/>
            </a:solidFill>
            <a:prstDash val="sysDot"/>
            <a:headEnd type="none" w="sm" len="sm"/>
            <a:tailEnd type="none" w="sm" len="sm"/>
          </a:ln>
        </p:spPr>
        <p:txBody>
          <a:bodyPr/>
          <a:lstStyle/>
          <a:p>
            <a:endParaRPr lang="en-US"/>
          </a:p>
        </p:txBody>
      </p:sp>
      <p:sp>
        <p:nvSpPr>
          <p:cNvPr id="6" name="Freeform 6"/>
          <p:cNvSpPr/>
          <p:nvPr/>
        </p:nvSpPr>
        <p:spPr>
          <a:xfrm>
            <a:off x="7434866" y="4583798"/>
            <a:ext cx="831938" cy="1244019"/>
          </a:xfrm>
          <a:custGeom>
            <a:avLst/>
            <a:gdLst/>
            <a:ahLst/>
            <a:cxnLst/>
            <a:rect l="l" t="t" r="r" b="b"/>
            <a:pathLst>
              <a:path w="831938" h="1244019">
                <a:moveTo>
                  <a:pt x="0" y="0"/>
                </a:moveTo>
                <a:lnTo>
                  <a:pt x="831938" y="0"/>
                </a:lnTo>
                <a:lnTo>
                  <a:pt x="831938" y="1244019"/>
                </a:lnTo>
                <a:lnTo>
                  <a:pt x="0" y="1244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713533" y="1776552"/>
            <a:ext cx="987808" cy="1477096"/>
          </a:xfrm>
          <a:custGeom>
            <a:avLst/>
            <a:gdLst/>
            <a:ahLst/>
            <a:cxnLst/>
            <a:rect l="l" t="t" r="r" b="b"/>
            <a:pathLst>
              <a:path w="987808" h="1477096">
                <a:moveTo>
                  <a:pt x="0" y="0"/>
                </a:moveTo>
                <a:lnTo>
                  <a:pt x="987807" y="0"/>
                </a:lnTo>
                <a:lnTo>
                  <a:pt x="987807" y="1477096"/>
                </a:lnTo>
                <a:lnTo>
                  <a:pt x="0" y="14770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a:off x="9484789" y="4815240"/>
            <a:ext cx="313804" cy="31380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aphicFrame>
        <p:nvGraphicFramePr>
          <p:cNvPr id="11" name="Table 11"/>
          <p:cNvGraphicFramePr>
            <a:graphicFrameLocks noGrp="1"/>
          </p:cNvGraphicFramePr>
          <p:nvPr/>
        </p:nvGraphicFramePr>
        <p:xfrm>
          <a:off x="2207436" y="7390316"/>
          <a:ext cx="13922832" cy="2619611"/>
        </p:xfrm>
        <a:graphic>
          <a:graphicData uri="http://schemas.openxmlformats.org/drawingml/2006/table">
            <a:tbl>
              <a:tblPr/>
              <a:tblGrid>
                <a:gridCol w="3307292">
                  <a:extLst>
                    <a:ext uri="{9D8B030D-6E8A-4147-A177-3AD203B41FA5}">
                      <a16:colId xmlns:a16="http://schemas.microsoft.com/office/drawing/2014/main" val="20000"/>
                    </a:ext>
                  </a:extLst>
                </a:gridCol>
                <a:gridCol w="3201099">
                  <a:extLst>
                    <a:ext uri="{9D8B030D-6E8A-4147-A177-3AD203B41FA5}">
                      <a16:colId xmlns:a16="http://schemas.microsoft.com/office/drawing/2014/main" val="20001"/>
                    </a:ext>
                  </a:extLst>
                </a:gridCol>
                <a:gridCol w="4470714">
                  <a:extLst>
                    <a:ext uri="{9D8B030D-6E8A-4147-A177-3AD203B41FA5}">
                      <a16:colId xmlns:a16="http://schemas.microsoft.com/office/drawing/2014/main" val="20002"/>
                    </a:ext>
                  </a:extLst>
                </a:gridCol>
                <a:gridCol w="2943727">
                  <a:extLst>
                    <a:ext uri="{9D8B030D-6E8A-4147-A177-3AD203B41FA5}">
                      <a16:colId xmlns:a16="http://schemas.microsoft.com/office/drawing/2014/main" val="20003"/>
                    </a:ext>
                  </a:extLst>
                </a:gridCol>
              </a:tblGrid>
              <a:tr h="995645">
                <a:tc>
                  <a:txBody>
                    <a:bodyPr/>
                    <a:lstStyle/>
                    <a:p>
                      <a:pPr algn="ctr">
                        <a:lnSpc>
                          <a:spcPts val="3826"/>
                        </a:lnSpc>
                        <a:defRPr/>
                      </a:pPr>
                      <a:r>
                        <a:rPr lang="en-US" sz="2733">
                          <a:solidFill>
                            <a:srgbClr val="1B2C4E"/>
                          </a:solidFill>
                          <a:latin typeface="Canva Sans 1 Bold"/>
                        </a:rPr>
                        <a:t>trip</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3826"/>
                        </a:lnSpc>
                        <a:defRPr/>
                      </a:pPr>
                      <a:r>
                        <a:rPr lang="en-US" sz="2733">
                          <a:solidFill>
                            <a:srgbClr val="1B2C4E"/>
                          </a:solidFill>
                          <a:latin typeface="Canva Sans 1 Bold"/>
                        </a:rPr>
                        <a:t>time</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3966"/>
                        </a:lnSpc>
                        <a:defRPr/>
                      </a:pPr>
                      <a:r>
                        <a:rPr lang="en-US" sz="2833">
                          <a:solidFill>
                            <a:srgbClr val="1B2C4E"/>
                          </a:solidFill>
                          <a:latin typeface="Canva Sans 1 Bold"/>
                        </a:rPr>
                        <a:t>number of transfers</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3779"/>
                        </a:lnSpc>
                        <a:defRPr/>
                      </a:pPr>
                      <a:r>
                        <a:rPr lang="en-US" sz="2700">
                          <a:solidFill>
                            <a:srgbClr val="1B2C4E"/>
                          </a:solidFill>
                          <a:latin typeface="Canva Sans 1 Bold"/>
                        </a:rPr>
                        <a:t>price</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extLst>
                  <a:ext uri="{0D108BD9-81ED-4DB2-BD59-A6C34878D82A}">
                    <a16:rowId xmlns:a16="http://schemas.microsoft.com/office/drawing/2014/main" val="10000"/>
                  </a:ext>
                </a:extLst>
              </a:tr>
              <a:tr h="811983">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extLst>
                  <a:ext uri="{0D108BD9-81ED-4DB2-BD59-A6C34878D82A}">
                    <a16:rowId xmlns:a16="http://schemas.microsoft.com/office/drawing/2014/main" val="10001"/>
                  </a:ext>
                </a:extLst>
              </a:tr>
              <a:tr h="811983">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Freeform 12"/>
          <p:cNvSpPr/>
          <p:nvPr/>
        </p:nvSpPr>
        <p:spPr>
          <a:xfrm>
            <a:off x="16278632" y="8396572"/>
            <a:ext cx="858497" cy="861728"/>
          </a:xfrm>
          <a:custGeom>
            <a:avLst/>
            <a:gdLst/>
            <a:ahLst/>
            <a:cxnLst/>
            <a:rect l="l" t="t" r="r" b="b"/>
            <a:pathLst>
              <a:path w="858497" h="861728">
                <a:moveTo>
                  <a:pt x="0" y="0"/>
                </a:moveTo>
                <a:lnTo>
                  <a:pt x="858497" y="0"/>
                </a:lnTo>
                <a:lnTo>
                  <a:pt x="858497" y="861728"/>
                </a:lnTo>
                <a:lnTo>
                  <a:pt x="0" y="861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2773899" y="496668"/>
            <a:ext cx="12789905" cy="1155191"/>
          </a:xfrm>
          <a:prstGeom prst="rect">
            <a:avLst/>
          </a:prstGeom>
        </p:spPr>
        <p:txBody>
          <a:bodyPr lIns="0" tIns="0" rIns="0" bIns="0" rtlCol="0" anchor="t">
            <a:spAutoFit/>
          </a:bodyPr>
          <a:lstStyle/>
          <a:p>
            <a:pPr algn="r">
              <a:lnSpc>
                <a:spcPts val="9303"/>
              </a:lnSpc>
              <a:spcBef>
                <a:spcPct val="0"/>
              </a:spcBef>
            </a:pPr>
            <a:r>
              <a:rPr lang="en-US" sz="6645">
                <a:solidFill>
                  <a:srgbClr val="516789"/>
                </a:solidFill>
                <a:latin typeface="DejaVu Serif Bold"/>
              </a:rPr>
              <a:t>Algorithms &amp; Techniques</a:t>
            </a:r>
          </a:p>
        </p:txBody>
      </p:sp>
      <p:sp>
        <p:nvSpPr>
          <p:cNvPr id="14" name="TextBox 14"/>
          <p:cNvSpPr txBox="1"/>
          <p:nvPr/>
        </p:nvSpPr>
        <p:spPr>
          <a:xfrm>
            <a:off x="9424764" y="3125765"/>
            <a:ext cx="8857672" cy="854077"/>
          </a:xfrm>
          <a:prstGeom prst="rect">
            <a:avLst/>
          </a:prstGeom>
        </p:spPr>
        <p:txBody>
          <a:bodyPr lIns="0" tIns="0" rIns="0" bIns="0" rtlCol="0" anchor="t">
            <a:spAutoFit/>
          </a:bodyPr>
          <a:lstStyle/>
          <a:p>
            <a:pPr algn="ctr">
              <a:lnSpc>
                <a:spcPts val="6999"/>
              </a:lnSpc>
              <a:spcBef>
                <a:spcPct val="0"/>
              </a:spcBef>
            </a:pPr>
            <a:r>
              <a:rPr lang="en-US" sz="4999">
                <a:solidFill>
                  <a:srgbClr val="124A87"/>
                </a:solidFill>
                <a:latin typeface="TT Hoves"/>
              </a:rPr>
              <a:t>1 - Dijkstra's algorithm</a:t>
            </a:r>
          </a:p>
        </p:txBody>
      </p:sp>
      <p:sp>
        <p:nvSpPr>
          <p:cNvPr id="15" name="TextBox 15"/>
          <p:cNvSpPr txBox="1"/>
          <p:nvPr/>
        </p:nvSpPr>
        <p:spPr>
          <a:xfrm>
            <a:off x="1028700" y="4012985"/>
            <a:ext cx="102066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3 min</a:t>
            </a:r>
          </a:p>
        </p:txBody>
      </p:sp>
      <p:sp>
        <p:nvSpPr>
          <p:cNvPr id="16" name="TextBox 16"/>
          <p:cNvSpPr txBox="1"/>
          <p:nvPr/>
        </p:nvSpPr>
        <p:spPr>
          <a:xfrm>
            <a:off x="3831812" y="5944388"/>
            <a:ext cx="1032570"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4 min</a:t>
            </a:r>
          </a:p>
        </p:txBody>
      </p:sp>
      <p:sp>
        <p:nvSpPr>
          <p:cNvPr id="17" name="TextBox 17"/>
          <p:cNvSpPr txBox="1"/>
          <p:nvPr/>
        </p:nvSpPr>
        <p:spPr>
          <a:xfrm rot="771716">
            <a:off x="4446078" y="3284330"/>
            <a:ext cx="1042541"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6 min</a:t>
            </a:r>
          </a:p>
        </p:txBody>
      </p:sp>
      <p:sp>
        <p:nvSpPr>
          <p:cNvPr id="18" name="TextBox 18"/>
          <p:cNvSpPr txBox="1"/>
          <p:nvPr/>
        </p:nvSpPr>
        <p:spPr>
          <a:xfrm>
            <a:off x="1152525" y="4471317"/>
            <a:ext cx="77301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5 LE</a:t>
            </a:r>
          </a:p>
        </p:txBody>
      </p:sp>
      <p:sp>
        <p:nvSpPr>
          <p:cNvPr id="19" name="TextBox 19"/>
          <p:cNvSpPr txBox="1"/>
          <p:nvPr/>
        </p:nvSpPr>
        <p:spPr>
          <a:xfrm>
            <a:off x="5133909" y="5953653"/>
            <a:ext cx="77301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5 LE</a:t>
            </a:r>
          </a:p>
        </p:txBody>
      </p:sp>
      <p:sp>
        <p:nvSpPr>
          <p:cNvPr id="20" name="TextBox 20"/>
          <p:cNvSpPr txBox="1"/>
          <p:nvPr/>
        </p:nvSpPr>
        <p:spPr>
          <a:xfrm rot="780168">
            <a:off x="5690051" y="3557156"/>
            <a:ext cx="77301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5 LE</a:t>
            </a:r>
          </a:p>
        </p:txBody>
      </p:sp>
      <p:sp>
        <p:nvSpPr>
          <p:cNvPr id="21" name="TextBox 21"/>
          <p:cNvSpPr txBox="1"/>
          <p:nvPr/>
        </p:nvSpPr>
        <p:spPr>
          <a:xfrm rot="-1296259">
            <a:off x="8917937" y="5164305"/>
            <a:ext cx="1007715"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2 min</a:t>
            </a:r>
          </a:p>
        </p:txBody>
      </p:sp>
      <p:sp>
        <p:nvSpPr>
          <p:cNvPr id="22" name="TextBox 22"/>
          <p:cNvSpPr txBox="1"/>
          <p:nvPr/>
        </p:nvSpPr>
        <p:spPr>
          <a:xfrm>
            <a:off x="1469559" y="2875822"/>
            <a:ext cx="353497"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A</a:t>
            </a:r>
          </a:p>
        </p:txBody>
      </p:sp>
      <p:sp>
        <p:nvSpPr>
          <p:cNvPr id="23" name="TextBox 23"/>
          <p:cNvSpPr txBox="1"/>
          <p:nvPr/>
        </p:nvSpPr>
        <p:spPr>
          <a:xfrm>
            <a:off x="1536189" y="5541032"/>
            <a:ext cx="354687"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B</a:t>
            </a:r>
          </a:p>
        </p:txBody>
      </p:sp>
      <p:sp>
        <p:nvSpPr>
          <p:cNvPr id="24" name="TextBox 24"/>
          <p:cNvSpPr txBox="1"/>
          <p:nvPr/>
        </p:nvSpPr>
        <p:spPr>
          <a:xfrm>
            <a:off x="9810797" y="4292690"/>
            <a:ext cx="355699"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C</a:t>
            </a:r>
          </a:p>
        </p:txBody>
      </p:sp>
      <p:sp>
        <p:nvSpPr>
          <p:cNvPr id="25" name="TextBox 25"/>
          <p:cNvSpPr txBox="1"/>
          <p:nvPr/>
        </p:nvSpPr>
        <p:spPr>
          <a:xfrm>
            <a:off x="7657061" y="5842658"/>
            <a:ext cx="387548"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D</a:t>
            </a:r>
          </a:p>
        </p:txBody>
      </p:sp>
      <p:sp>
        <p:nvSpPr>
          <p:cNvPr id="26" name="TextBox 26"/>
          <p:cNvSpPr txBox="1"/>
          <p:nvPr/>
        </p:nvSpPr>
        <p:spPr>
          <a:xfrm>
            <a:off x="1823056" y="8310847"/>
            <a:ext cx="3417640" cy="692824"/>
          </a:xfrm>
          <a:prstGeom prst="rect">
            <a:avLst/>
          </a:prstGeom>
        </p:spPr>
        <p:txBody>
          <a:bodyPr lIns="0" tIns="0" rIns="0" bIns="0" rtlCol="0" anchor="t">
            <a:spAutoFit/>
          </a:bodyPr>
          <a:lstStyle/>
          <a:p>
            <a:pPr algn="ctr">
              <a:lnSpc>
                <a:spcPts val="5628"/>
              </a:lnSpc>
              <a:spcBef>
                <a:spcPct val="0"/>
              </a:spcBef>
            </a:pPr>
            <a:r>
              <a:rPr lang="en-US" sz="4020">
                <a:solidFill>
                  <a:srgbClr val="0E4D8D"/>
                </a:solidFill>
                <a:latin typeface="Canva Sans 1 Bold"/>
              </a:rPr>
              <a:t>     A -&gt; B -&gt;D</a:t>
            </a:r>
          </a:p>
        </p:txBody>
      </p:sp>
      <p:sp>
        <p:nvSpPr>
          <p:cNvPr id="27" name="TextBox 27"/>
          <p:cNvSpPr txBox="1"/>
          <p:nvPr/>
        </p:nvSpPr>
        <p:spPr>
          <a:xfrm>
            <a:off x="1823056" y="9194171"/>
            <a:ext cx="3417640" cy="692824"/>
          </a:xfrm>
          <a:prstGeom prst="rect">
            <a:avLst/>
          </a:prstGeom>
        </p:spPr>
        <p:txBody>
          <a:bodyPr lIns="0" tIns="0" rIns="0" bIns="0" rtlCol="0" anchor="t">
            <a:spAutoFit/>
          </a:bodyPr>
          <a:lstStyle/>
          <a:p>
            <a:pPr algn="ctr">
              <a:lnSpc>
                <a:spcPts val="5628"/>
              </a:lnSpc>
              <a:spcBef>
                <a:spcPct val="0"/>
              </a:spcBef>
            </a:pPr>
            <a:r>
              <a:rPr lang="en-US" sz="4020">
                <a:solidFill>
                  <a:srgbClr val="124A87"/>
                </a:solidFill>
                <a:latin typeface="Canva Sans 1 Bold"/>
              </a:rPr>
              <a:t>   </a:t>
            </a:r>
            <a:r>
              <a:rPr lang="en-US" sz="4020">
                <a:solidFill>
                  <a:srgbClr val="892929"/>
                </a:solidFill>
                <a:latin typeface="Canva Sans 1 Bold"/>
              </a:rPr>
              <a:t>  A -&gt; C -&gt;D</a:t>
            </a:r>
          </a:p>
        </p:txBody>
      </p:sp>
      <p:sp>
        <p:nvSpPr>
          <p:cNvPr id="28" name="TextBox 28"/>
          <p:cNvSpPr txBox="1"/>
          <p:nvPr/>
        </p:nvSpPr>
        <p:spPr>
          <a:xfrm>
            <a:off x="8882286" y="4962842"/>
            <a:ext cx="523429"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1"/>
              </a:rPr>
              <a:t>time</a:t>
            </a:r>
          </a:p>
        </p:txBody>
      </p:sp>
      <p:sp>
        <p:nvSpPr>
          <p:cNvPr id="29" name="TextBox 29"/>
          <p:cNvSpPr txBox="1"/>
          <p:nvPr/>
        </p:nvSpPr>
        <p:spPr>
          <a:xfrm>
            <a:off x="6668604" y="8508370"/>
            <a:ext cx="988457" cy="495301"/>
          </a:xfrm>
          <a:prstGeom prst="rect">
            <a:avLst/>
          </a:prstGeom>
        </p:spPr>
        <p:txBody>
          <a:bodyPr lIns="0" tIns="0" rIns="0" bIns="0" rtlCol="0" anchor="t">
            <a:spAutoFit/>
          </a:bodyPr>
          <a:lstStyle/>
          <a:p>
            <a:pPr algn="ctr">
              <a:lnSpc>
                <a:spcPts val="4199"/>
              </a:lnSpc>
              <a:spcBef>
                <a:spcPct val="0"/>
              </a:spcBef>
            </a:pPr>
            <a:r>
              <a:rPr lang="en-US" sz="2999">
                <a:solidFill>
                  <a:srgbClr val="0E4D8D"/>
                </a:solidFill>
                <a:latin typeface="Canva Sans 1 Bold"/>
              </a:rPr>
              <a:t>7 min</a:t>
            </a:r>
          </a:p>
        </p:txBody>
      </p:sp>
      <p:sp>
        <p:nvSpPr>
          <p:cNvPr id="30" name="TextBox 30"/>
          <p:cNvSpPr txBox="1"/>
          <p:nvPr/>
        </p:nvSpPr>
        <p:spPr>
          <a:xfrm>
            <a:off x="10717962" y="8508370"/>
            <a:ext cx="302181" cy="495301"/>
          </a:xfrm>
          <a:prstGeom prst="rect">
            <a:avLst/>
          </a:prstGeom>
        </p:spPr>
        <p:txBody>
          <a:bodyPr lIns="0" tIns="0" rIns="0" bIns="0" rtlCol="0" anchor="t">
            <a:spAutoFit/>
          </a:bodyPr>
          <a:lstStyle/>
          <a:p>
            <a:pPr algn="ctr">
              <a:lnSpc>
                <a:spcPts val="4199"/>
              </a:lnSpc>
              <a:spcBef>
                <a:spcPct val="0"/>
              </a:spcBef>
            </a:pPr>
            <a:r>
              <a:rPr lang="en-US" sz="2999">
                <a:solidFill>
                  <a:srgbClr val="124A87"/>
                </a:solidFill>
                <a:latin typeface="Canva Sans 1 Bold"/>
              </a:rPr>
              <a:t>2 </a:t>
            </a:r>
          </a:p>
        </p:txBody>
      </p:sp>
      <p:sp>
        <p:nvSpPr>
          <p:cNvPr id="31" name="TextBox 31"/>
          <p:cNvSpPr txBox="1"/>
          <p:nvPr/>
        </p:nvSpPr>
        <p:spPr>
          <a:xfrm>
            <a:off x="6648423" y="9311983"/>
            <a:ext cx="1028819"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8 min</a:t>
            </a:r>
          </a:p>
        </p:txBody>
      </p:sp>
      <p:sp>
        <p:nvSpPr>
          <p:cNvPr id="32" name="TextBox 32"/>
          <p:cNvSpPr txBox="1"/>
          <p:nvPr/>
        </p:nvSpPr>
        <p:spPr>
          <a:xfrm>
            <a:off x="10723737" y="9311983"/>
            <a:ext cx="290632"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1 </a:t>
            </a:r>
          </a:p>
        </p:txBody>
      </p:sp>
      <p:sp>
        <p:nvSpPr>
          <p:cNvPr id="33" name="TextBox 33"/>
          <p:cNvSpPr txBox="1"/>
          <p:nvPr/>
        </p:nvSpPr>
        <p:spPr>
          <a:xfrm>
            <a:off x="14077668" y="8508370"/>
            <a:ext cx="1010364" cy="495301"/>
          </a:xfrm>
          <a:prstGeom prst="rect">
            <a:avLst/>
          </a:prstGeom>
        </p:spPr>
        <p:txBody>
          <a:bodyPr lIns="0" tIns="0" rIns="0" bIns="0" rtlCol="0" anchor="t">
            <a:spAutoFit/>
          </a:bodyPr>
          <a:lstStyle/>
          <a:p>
            <a:pPr algn="ctr">
              <a:lnSpc>
                <a:spcPts val="4199"/>
              </a:lnSpc>
              <a:spcBef>
                <a:spcPct val="0"/>
              </a:spcBef>
            </a:pPr>
            <a:r>
              <a:rPr lang="en-US" sz="2999">
                <a:solidFill>
                  <a:srgbClr val="124A87"/>
                </a:solidFill>
                <a:latin typeface="Canva Sans 1 Bold"/>
              </a:rPr>
              <a:t>10 LE</a:t>
            </a:r>
          </a:p>
        </p:txBody>
      </p:sp>
      <p:sp>
        <p:nvSpPr>
          <p:cNvPr id="34" name="TextBox 34"/>
          <p:cNvSpPr txBox="1"/>
          <p:nvPr/>
        </p:nvSpPr>
        <p:spPr>
          <a:xfrm>
            <a:off x="14196313" y="9311983"/>
            <a:ext cx="77307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5 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07436" y="3253648"/>
            <a:ext cx="7468646" cy="1718494"/>
          </a:xfrm>
          <a:prstGeom prst="line">
            <a:avLst/>
          </a:prstGeom>
          <a:ln w="76200" cap="flat">
            <a:solidFill>
              <a:srgbClr val="000000"/>
            </a:solidFill>
            <a:prstDash val="solid"/>
            <a:headEnd type="none" w="sm" len="sm"/>
            <a:tailEnd type="none" w="sm" len="sm"/>
          </a:ln>
        </p:spPr>
        <p:txBody>
          <a:bodyPr/>
          <a:lstStyle/>
          <a:p>
            <a:endParaRPr lang="en-US"/>
          </a:p>
        </p:txBody>
      </p:sp>
      <p:sp>
        <p:nvSpPr>
          <p:cNvPr id="3" name="AutoShape 3"/>
          <p:cNvSpPr/>
          <p:nvPr/>
        </p:nvSpPr>
        <p:spPr>
          <a:xfrm>
            <a:off x="2207436" y="5827817"/>
            <a:ext cx="7781210" cy="0"/>
          </a:xfrm>
          <a:prstGeom prst="line">
            <a:avLst/>
          </a:prstGeom>
          <a:ln w="76200" cap="flat">
            <a:solidFill>
              <a:srgbClr val="000000"/>
            </a:solidFill>
            <a:prstDash val="solid"/>
            <a:headEnd type="none" w="sm" len="sm"/>
            <a:tailEnd type="none" w="sm" len="sm"/>
          </a:ln>
        </p:spPr>
        <p:txBody>
          <a:bodyPr/>
          <a:lstStyle/>
          <a:p>
            <a:endParaRPr lang="en-US"/>
          </a:p>
        </p:txBody>
      </p:sp>
      <p:sp>
        <p:nvSpPr>
          <p:cNvPr id="4" name="AutoShape 4"/>
          <p:cNvSpPr/>
          <p:nvPr/>
        </p:nvSpPr>
        <p:spPr>
          <a:xfrm flipH="1">
            <a:off x="2207436" y="3253648"/>
            <a:ext cx="0" cy="3965218"/>
          </a:xfrm>
          <a:prstGeom prst="line">
            <a:avLst/>
          </a:prstGeom>
          <a:ln w="76200" cap="flat">
            <a:solidFill>
              <a:srgbClr val="000000"/>
            </a:solidFill>
            <a:prstDash val="solid"/>
            <a:headEnd type="none" w="sm" len="sm"/>
            <a:tailEnd type="none" w="sm" len="sm"/>
          </a:ln>
        </p:spPr>
        <p:txBody>
          <a:bodyPr/>
          <a:lstStyle/>
          <a:p>
            <a:endParaRPr lang="en-US"/>
          </a:p>
        </p:txBody>
      </p:sp>
      <p:sp>
        <p:nvSpPr>
          <p:cNvPr id="5" name="AutoShape 5"/>
          <p:cNvSpPr/>
          <p:nvPr/>
        </p:nvSpPr>
        <p:spPr>
          <a:xfrm flipH="1">
            <a:off x="7850835" y="5039801"/>
            <a:ext cx="1649251" cy="788016"/>
          </a:xfrm>
          <a:prstGeom prst="line">
            <a:avLst/>
          </a:prstGeom>
          <a:ln w="142875" cap="flat">
            <a:solidFill>
              <a:srgbClr val="000000"/>
            </a:solidFill>
            <a:prstDash val="sysDot"/>
            <a:headEnd type="none" w="sm" len="sm"/>
            <a:tailEnd type="none" w="sm" len="sm"/>
          </a:ln>
        </p:spPr>
        <p:txBody>
          <a:bodyPr/>
          <a:lstStyle/>
          <a:p>
            <a:endParaRPr lang="en-US"/>
          </a:p>
        </p:txBody>
      </p:sp>
      <p:sp>
        <p:nvSpPr>
          <p:cNvPr id="6" name="Freeform 6"/>
          <p:cNvSpPr/>
          <p:nvPr/>
        </p:nvSpPr>
        <p:spPr>
          <a:xfrm>
            <a:off x="7434866" y="4583798"/>
            <a:ext cx="831938" cy="1244019"/>
          </a:xfrm>
          <a:custGeom>
            <a:avLst/>
            <a:gdLst/>
            <a:ahLst/>
            <a:cxnLst/>
            <a:rect l="l" t="t" r="r" b="b"/>
            <a:pathLst>
              <a:path w="831938" h="1244019">
                <a:moveTo>
                  <a:pt x="0" y="0"/>
                </a:moveTo>
                <a:lnTo>
                  <a:pt x="831938" y="0"/>
                </a:lnTo>
                <a:lnTo>
                  <a:pt x="831938" y="1244019"/>
                </a:lnTo>
                <a:lnTo>
                  <a:pt x="0" y="1244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713533" y="1776552"/>
            <a:ext cx="987808" cy="1477096"/>
          </a:xfrm>
          <a:custGeom>
            <a:avLst/>
            <a:gdLst/>
            <a:ahLst/>
            <a:cxnLst/>
            <a:rect l="l" t="t" r="r" b="b"/>
            <a:pathLst>
              <a:path w="987808" h="1477096">
                <a:moveTo>
                  <a:pt x="0" y="0"/>
                </a:moveTo>
                <a:lnTo>
                  <a:pt x="987807" y="0"/>
                </a:lnTo>
                <a:lnTo>
                  <a:pt x="987807" y="1477096"/>
                </a:lnTo>
                <a:lnTo>
                  <a:pt x="0" y="14770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a:off x="9484789" y="4815240"/>
            <a:ext cx="313804" cy="31380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aphicFrame>
        <p:nvGraphicFramePr>
          <p:cNvPr id="11" name="Table 11"/>
          <p:cNvGraphicFramePr>
            <a:graphicFrameLocks noGrp="1"/>
          </p:cNvGraphicFramePr>
          <p:nvPr/>
        </p:nvGraphicFramePr>
        <p:xfrm>
          <a:off x="2207436" y="7390316"/>
          <a:ext cx="13922832" cy="2619611"/>
        </p:xfrm>
        <a:graphic>
          <a:graphicData uri="http://schemas.openxmlformats.org/drawingml/2006/table">
            <a:tbl>
              <a:tblPr/>
              <a:tblGrid>
                <a:gridCol w="3307292">
                  <a:extLst>
                    <a:ext uri="{9D8B030D-6E8A-4147-A177-3AD203B41FA5}">
                      <a16:colId xmlns:a16="http://schemas.microsoft.com/office/drawing/2014/main" val="20000"/>
                    </a:ext>
                  </a:extLst>
                </a:gridCol>
                <a:gridCol w="3201099">
                  <a:extLst>
                    <a:ext uri="{9D8B030D-6E8A-4147-A177-3AD203B41FA5}">
                      <a16:colId xmlns:a16="http://schemas.microsoft.com/office/drawing/2014/main" val="20001"/>
                    </a:ext>
                  </a:extLst>
                </a:gridCol>
                <a:gridCol w="4470714">
                  <a:extLst>
                    <a:ext uri="{9D8B030D-6E8A-4147-A177-3AD203B41FA5}">
                      <a16:colId xmlns:a16="http://schemas.microsoft.com/office/drawing/2014/main" val="20002"/>
                    </a:ext>
                  </a:extLst>
                </a:gridCol>
                <a:gridCol w="2943727">
                  <a:extLst>
                    <a:ext uri="{9D8B030D-6E8A-4147-A177-3AD203B41FA5}">
                      <a16:colId xmlns:a16="http://schemas.microsoft.com/office/drawing/2014/main" val="20003"/>
                    </a:ext>
                  </a:extLst>
                </a:gridCol>
              </a:tblGrid>
              <a:tr h="995645">
                <a:tc>
                  <a:txBody>
                    <a:bodyPr/>
                    <a:lstStyle/>
                    <a:p>
                      <a:pPr algn="ctr">
                        <a:lnSpc>
                          <a:spcPts val="3826"/>
                        </a:lnSpc>
                        <a:defRPr/>
                      </a:pPr>
                      <a:r>
                        <a:rPr lang="en-US" sz="2733">
                          <a:solidFill>
                            <a:srgbClr val="1B2C4E"/>
                          </a:solidFill>
                          <a:latin typeface="Canva Sans 1 Bold"/>
                        </a:rPr>
                        <a:t>trip</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3826"/>
                        </a:lnSpc>
                        <a:defRPr/>
                      </a:pPr>
                      <a:r>
                        <a:rPr lang="en-US" sz="2733">
                          <a:solidFill>
                            <a:srgbClr val="1B2C4E"/>
                          </a:solidFill>
                          <a:latin typeface="Canva Sans 1 Bold"/>
                        </a:rPr>
                        <a:t>time</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3966"/>
                        </a:lnSpc>
                        <a:defRPr/>
                      </a:pPr>
                      <a:r>
                        <a:rPr lang="en-US" sz="2833">
                          <a:solidFill>
                            <a:srgbClr val="1B2C4E"/>
                          </a:solidFill>
                          <a:latin typeface="Canva Sans 1 Bold"/>
                        </a:rPr>
                        <a:t>number of transfers</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3779"/>
                        </a:lnSpc>
                        <a:defRPr/>
                      </a:pPr>
                      <a:r>
                        <a:rPr lang="en-US" sz="2700">
                          <a:solidFill>
                            <a:srgbClr val="1B2C4E"/>
                          </a:solidFill>
                          <a:latin typeface="Canva Sans 1 Bold"/>
                        </a:rPr>
                        <a:t>price</a:t>
                      </a: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extLst>
                  <a:ext uri="{0D108BD9-81ED-4DB2-BD59-A6C34878D82A}">
                    <a16:rowId xmlns:a16="http://schemas.microsoft.com/office/drawing/2014/main" val="10000"/>
                  </a:ext>
                </a:extLst>
              </a:tr>
              <a:tr h="811983">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extLst>
                  <a:ext uri="{0D108BD9-81ED-4DB2-BD59-A6C34878D82A}">
                    <a16:rowId xmlns:a16="http://schemas.microsoft.com/office/drawing/2014/main" val="10001"/>
                  </a:ext>
                </a:extLst>
              </a:tr>
              <a:tr h="811983">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tc>
                  <a:txBody>
                    <a:bodyPr/>
                    <a:lstStyle/>
                    <a:p>
                      <a:pPr algn="ctr">
                        <a:lnSpc>
                          <a:spcPts val="2693"/>
                        </a:lnSpc>
                        <a:defRPr/>
                      </a:pPr>
                      <a:endParaRPr lang="en-US" sz="1100"/>
                    </a:p>
                  </a:txBody>
                  <a:tcPr marL="191680" marR="191680" marT="191680" marB="191680" anchor="ctr">
                    <a:lnL w="38336" cap="flat" cmpd="sng" algn="ctr">
                      <a:solidFill>
                        <a:srgbClr val="1B2C4E"/>
                      </a:solidFill>
                      <a:prstDash val="solid"/>
                      <a:round/>
                      <a:headEnd type="none" w="med" len="med"/>
                      <a:tailEnd type="none" w="med" len="med"/>
                    </a:lnL>
                    <a:lnR w="38336" cap="flat" cmpd="sng" algn="ctr">
                      <a:solidFill>
                        <a:srgbClr val="1B2C4E"/>
                      </a:solidFill>
                      <a:prstDash val="solid"/>
                      <a:round/>
                      <a:headEnd type="none" w="med" len="med"/>
                      <a:tailEnd type="none" w="med" len="med"/>
                    </a:lnR>
                    <a:lnT w="38336" cap="flat" cmpd="sng" algn="ctr">
                      <a:solidFill>
                        <a:srgbClr val="1B2C4E"/>
                      </a:solidFill>
                      <a:prstDash val="solid"/>
                      <a:round/>
                      <a:headEnd type="none" w="med" len="med"/>
                      <a:tailEnd type="none" w="med" len="med"/>
                    </a:lnT>
                    <a:lnB w="38336" cap="flat" cmpd="sng" algn="ctr">
                      <a:solidFill>
                        <a:srgbClr val="1B2C4E"/>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Freeform 12"/>
          <p:cNvSpPr/>
          <p:nvPr/>
        </p:nvSpPr>
        <p:spPr>
          <a:xfrm>
            <a:off x="16278632" y="8462571"/>
            <a:ext cx="792745" cy="795729"/>
          </a:xfrm>
          <a:custGeom>
            <a:avLst/>
            <a:gdLst/>
            <a:ahLst/>
            <a:cxnLst/>
            <a:rect l="l" t="t" r="r" b="b"/>
            <a:pathLst>
              <a:path w="792745" h="795729">
                <a:moveTo>
                  <a:pt x="0" y="0"/>
                </a:moveTo>
                <a:lnTo>
                  <a:pt x="792745" y="0"/>
                </a:lnTo>
                <a:lnTo>
                  <a:pt x="792745" y="795729"/>
                </a:lnTo>
                <a:lnTo>
                  <a:pt x="0" y="795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0956742" y="3158398"/>
            <a:ext cx="6203752" cy="854077"/>
          </a:xfrm>
          <a:prstGeom prst="rect">
            <a:avLst/>
          </a:prstGeom>
        </p:spPr>
        <p:txBody>
          <a:bodyPr lIns="0" tIns="0" rIns="0" bIns="0" rtlCol="0" anchor="t">
            <a:spAutoFit/>
          </a:bodyPr>
          <a:lstStyle/>
          <a:p>
            <a:pPr algn="ctr">
              <a:lnSpc>
                <a:spcPts val="6999"/>
              </a:lnSpc>
              <a:spcBef>
                <a:spcPct val="0"/>
              </a:spcBef>
            </a:pPr>
            <a:r>
              <a:rPr lang="en-US" sz="4999">
                <a:solidFill>
                  <a:srgbClr val="0E4D8D"/>
                </a:solidFill>
                <a:latin typeface="TT Hoves"/>
              </a:rPr>
              <a:t>2 - RAPTOR algorithm</a:t>
            </a:r>
          </a:p>
        </p:txBody>
      </p:sp>
      <p:sp>
        <p:nvSpPr>
          <p:cNvPr id="14" name="TextBox 14"/>
          <p:cNvSpPr txBox="1"/>
          <p:nvPr/>
        </p:nvSpPr>
        <p:spPr>
          <a:xfrm>
            <a:off x="1028700" y="4012985"/>
            <a:ext cx="102066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3 min</a:t>
            </a:r>
          </a:p>
        </p:txBody>
      </p:sp>
      <p:sp>
        <p:nvSpPr>
          <p:cNvPr id="15" name="TextBox 15"/>
          <p:cNvSpPr txBox="1"/>
          <p:nvPr/>
        </p:nvSpPr>
        <p:spPr>
          <a:xfrm>
            <a:off x="3831812" y="5944388"/>
            <a:ext cx="1032570"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4 min</a:t>
            </a:r>
          </a:p>
        </p:txBody>
      </p:sp>
      <p:sp>
        <p:nvSpPr>
          <p:cNvPr id="16" name="TextBox 16"/>
          <p:cNvSpPr txBox="1"/>
          <p:nvPr/>
        </p:nvSpPr>
        <p:spPr>
          <a:xfrm rot="771716">
            <a:off x="4446078" y="3284330"/>
            <a:ext cx="1042541"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6 min</a:t>
            </a:r>
          </a:p>
        </p:txBody>
      </p:sp>
      <p:sp>
        <p:nvSpPr>
          <p:cNvPr id="17" name="TextBox 17"/>
          <p:cNvSpPr txBox="1"/>
          <p:nvPr/>
        </p:nvSpPr>
        <p:spPr>
          <a:xfrm>
            <a:off x="1152525" y="4471317"/>
            <a:ext cx="77301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5 LE</a:t>
            </a:r>
          </a:p>
        </p:txBody>
      </p:sp>
      <p:sp>
        <p:nvSpPr>
          <p:cNvPr id="18" name="TextBox 18"/>
          <p:cNvSpPr txBox="1"/>
          <p:nvPr/>
        </p:nvSpPr>
        <p:spPr>
          <a:xfrm>
            <a:off x="5133909" y="5953653"/>
            <a:ext cx="77301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5 LE</a:t>
            </a:r>
          </a:p>
        </p:txBody>
      </p:sp>
      <p:sp>
        <p:nvSpPr>
          <p:cNvPr id="19" name="TextBox 19"/>
          <p:cNvSpPr txBox="1"/>
          <p:nvPr/>
        </p:nvSpPr>
        <p:spPr>
          <a:xfrm rot="780168">
            <a:off x="5690051" y="3557156"/>
            <a:ext cx="773013"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5 LE</a:t>
            </a:r>
          </a:p>
        </p:txBody>
      </p:sp>
      <p:sp>
        <p:nvSpPr>
          <p:cNvPr id="20" name="TextBox 20"/>
          <p:cNvSpPr txBox="1"/>
          <p:nvPr/>
        </p:nvSpPr>
        <p:spPr>
          <a:xfrm rot="-1296259">
            <a:off x="8917937" y="5164305"/>
            <a:ext cx="1007715" cy="495301"/>
          </a:xfrm>
          <a:prstGeom prst="rect">
            <a:avLst/>
          </a:prstGeom>
        </p:spPr>
        <p:txBody>
          <a:bodyPr lIns="0" tIns="0" rIns="0" bIns="0" rtlCol="0" anchor="t">
            <a:spAutoFit/>
          </a:bodyPr>
          <a:lstStyle/>
          <a:p>
            <a:pPr algn="ctr">
              <a:lnSpc>
                <a:spcPts val="4199"/>
              </a:lnSpc>
              <a:spcBef>
                <a:spcPct val="0"/>
              </a:spcBef>
            </a:pPr>
            <a:r>
              <a:rPr lang="en-US" sz="2999">
                <a:solidFill>
                  <a:srgbClr val="892929"/>
                </a:solidFill>
                <a:latin typeface="Canva Sans 1 Bold"/>
              </a:rPr>
              <a:t>2 min</a:t>
            </a:r>
          </a:p>
        </p:txBody>
      </p:sp>
      <p:sp>
        <p:nvSpPr>
          <p:cNvPr id="21" name="TextBox 21"/>
          <p:cNvSpPr txBox="1"/>
          <p:nvPr/>
        </p:nvSpPr>
        <p:spPr>
          <a:xfrm>
            <a:off x="1469559" y="2875822"/>
            <a:ext cx="353497"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A</a:t>
            </a:r>
          </a:p>
        </p:txBody>
      </p:sp>
      <p:sp>
        <p:nvSpPr>
          <p:cNvPr id="22" name="TextBox 22"/>
          <p:cNvSpPr txBox="1"/>
          <p:nvPr/>
        </p:nvSpPr>
        <p:spPr>
          <a:xfrm>
            <a:off x="1536189" y="5541032"/>
            <a:ext cx="354687"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B</a:t>
            </a:r>
          </a:p>
        </p:txBody>
      </p:sp>
      <p:sp>
        <p:nvSpPr>
          <p:cNvPr id="23" name="TextBox 23"/>
          <p:cNvSpPr txBox="1"/>
          <p:nvPr/>
        </p:nvSpPr>
        <p:spPr>
          <a:xfrm>
            <a:off x="9810797" y="4292690"/>
            <a:ext cx="355699"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C</a:t>
            </a:r>
          </a:p>
        </p:txBody>
      </p:sp>
      <p:sp>
        <p:nvSpPr>
          <p:cNvPr id="24" name="TextBox 24"/>
          <p:cNvSpPr txBox="1"/>
          <p:nvPr/>
        </p:nvSpPr>
        <p:spPr>
          <a:xfrm>
            <a:off x="7657061" y="5842658"/>
            <a:ext cx="387548" cy="679451"/>
          </a:xfrm>
          <a:prstGeom prst="rect">
            <a:avLst/>
          </a:prstGeom>
        </p:spPr>
        <p:txBody>
          <a:bodyPr lIns="0" tIns="0" rIns="0" bIns="0" rtlCol="0" anchor="t">
            <a:spAutoFit/>
          </a:bodyPr>
          <a:lstStyle/>
          <a:p>
            <a:pPr algn="ctr">
              <a:lnSpc>
                <a:spcPts val="5599"/>
              </a:lnSpc>
              <a:spcBef>
                <a:spcPct val="0"/>
              </a:spcBef>
            </a:pPr>
            <a:r>
              <a:rPr lang="en-US" sz="3999">
                <a:solidFill>
                  <a:srgbClr val="892929"/>
                </a:solidFill>
                <a:latin typeface="Canva Sans 1 Bold"/>
              </a:rPr>
              <a:t>D</a:t>
            </a:r>
          </a:p>
        </p:txBody>
      </p:sp>
      <p:sp>
        <p:nvSpPr>
          <p:cNvPr id="25" name="TextBox 25"/>
          <p:cNvSpPr txBox="1"/>
          <p:nvPr/>
        </p:nvSpPr>
        <p:spPr>
          <a:xfrm>
            <a:off x="1823056" y="8310847"/>
            <a:ext cx="3417640" cy="692824"/>
          </a:xfrm>
          <a:prstGeom prst="rect">
            <a:avLst/>
          </a:prstGeom>
        </p:spPr>
        <p:txBody>
          <a:bodyPr lIns="0" tIns="0" rIns="0" bIns="0" rtlCol="0" anchor="t">
            <a:spAutoFit/>
          </a:bodyPr>
          <a:lstStyle/>
          <a:p>
            <a:pPr algn="ctr">
              <a:lnSpc>
                <a:spcPts val="5628"/>
              </a:lnSpc>
              <a:spcBef>
                <a:spcPct val="0"/>
              </a:spcBef>
            </a:pPr>
            <a:r>
              <a:rPr lang="en-US" sz="4020">
                <a:solidFill>
                  <a:srgbClr val="0E4D8D"/>
                </a:solidFill>
                <a:latin typeface="Canva Sans 1 Bold"/>
              </a:rPr>
              <a:t>     A -&gt; B -&gt;D</a:t>
            </a:r>
          </a:p>
        </p:txBody>
      </p:sp>
      <p:sp>
        <p:nvSpPr>
          <p:cNvPr id="26" name="TextBox 26"/>
          <p:cNvSpPr txBox="1"/>
          <p:nvPr/>
        </p:nvSpPr>
        <p:spPr>
          <a:xfrm>
            <a:off x="1823056" y="9194171"/>
            <a:ext cx="3417640" cy="692824"/>
          </a:xfrm>
          <a:prstGeom prst="rect">
            <a:avLst/>
          </a:prstGeom>
        </p:spPr>
        <p:txBody>
          <a:bodyPr lIns="0" tIns="0" rIns="0" bIns="0" rtlCol="0" anchor="t">
            <a:spAutoFit/>
          </a:bodyPr>
          <a:lstStyle/>
          <a:p>
            <a:pPr algn="ctr">
              <a:lnSpc>
                <a:spcPts val="5628"/>
              </a:lnSpc>
              <a:spcBef>
                <a:spcPct val="0"/>
              </a:spcBef>
            </a:pPr>
            <a:r>
              <a:rPr lang="en-US" sz="4020">
                <a:solidFill>
                  <a:srgbClr val="0E4D8D"/>
                </a:solidFill>
                <a:latin typeface="Canva Sans 1 Bold"/>
              </a:rPr>
              <a:t>     A -&gt; C -&gt;D</a:t>
            </a:r>
          </a:p>
        </p:txBody>
      </p:sp>
      <p:sp>
        <p:nvSpPr>
          <p:cNvPr id="27" name="TextBox 27"/>
          <p:cNvSpPr txBox="1"/>
          <p:nvPr/>
        </p:nvSpPr>
        <p:spPr>
          <a:xfrm>
            <a:off x="8882286" y="4962842"/>
            <a:ext cx="523429"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1"/>
              </a:rPr>
              <a:t>time</a:t>
            </a:r>
          </a:p>
        </p:txBody>
      </p:sp>
      <p:sp>
        <p:nvSpPr>
          <p:cNvPr id="28" name="TextBox 28"/>
          <p:cNvSpPr txBox="1"/>
          <p:nvPr/>
        </p:nvSpPr>
        <p:spPr>
          <a:xfrm>
            <a:off x="6668604" y="8508370"/>
            <a:ext cx="988457" cy="495301"/>
          </a:xfrm>
          <a:prstGeom prst="rect">
            <a:avLst/>
          </a:prstGeom>
        </p:spPr>
        <p:txBody>
          <a:bodyPr lIns="0" tIns="0" rIns="0" bIns="0" rtlCol="0" anchor="t">
            <a:spAutoFit/>
          </a:bodyPr>
          <a:lstStyle/>
          <a:p>
            <a:pPr algn="ctr">
              <a:lnSpc>
                <a:spcPts val="4199"/>
              </a:lnSpc>
              <a:spcBef>
                <a:spcPct val="0"/>
              </a:spcBef>
            </a:pPr>
            <a:r>
              <a:rPr lang="en-US" sz="2999">
                <a:solidFill>
                  <a:srgbClr val="124A87"/>
                </a:solidFill>
                <a:latin typeface="Canva Sans 1 Bold"/>
              </a:rPr>
              <a:t>7 min</a:t>
            </a:r>
          </a:p>
        </p:txBody>
      </p:sp>
      <p:sp>
        <p:nvSpPr>
          <p:cNvPr id="29" name="TextBox 29"/>
          <p:cNvSpPr txBox="1"/>
          <p:nvPr/>
        </p:nvSpPr>
        <p:spPr>
          <a:xfrm>
            <a:off x="10717962" y="8508370"/>
            <a:ext cx="302181" cy="495301"/>
          </a:xfrm>
          <a:prstGeom prst="rect">
            <a:avLst/>
          </a:prstGeom>
        </p:spPr>
        <p:txBody>
          <a:bodyPr lIns="0" tIns="0" rIns="0" bIns="0" rtlCol="0" anchor="t">
            <a:spAutoFit/>
          </a:bodyPr>
          <a:lstStyle/>
          <a:p>
            <a:pPr algn="ctr">
              <a:lnSpc>
                <a:spcPts val="4199"/>
              </a:lnSpc>
              <a:spcBef>
                <a:spcPct val="0"/>
              </a:spcBef>
            </a:pPr>
            <a:r>
              <a:rPr lang="en-US" sz="2999">
                <a:solidFill>
                  <a:srgbClr val="124A87"/>
                </a:solidFill>
                <a:latin typeface="Canva Sans 1 Bold"/>
              </a:rPr>
              <a:t>2 </a:t>
            </a:r>
          </a:p>
        </p:txBody>
      </p:sp>
      <p:sp>
        <p:nvSpPr>
          <p:cNvPr id="30" name="TextBox 30"/>
          <p:cNvSpPr txBox="1"/>
          <p:nvPr/>
        </p:nvSpPr>
        <p:spPr>
          <a:xfrm>
            <a:off x="6648423" y="9311983"/>
            <a:ext cx="1028819" cy="495301"/>
          </a:xfrm>
          <a:prstGeom prst="rect">
            <a:avLst/>
          </a:prstGeom>
        </p:spPr>
        <p:txBody>
          <a:bodyPr lIns="0" tIns="0" rIns="0" bIns="0" rtlCol="0" anchor="t">
            <a:spAutoFit/>
          </a:bodyPr>
          <a:lstStyle/>
          <a:p>
            <a:pPr algn="ctr">
              <a:lnSpc>
                <a:spcPts val="4199"/>
              </a:lnSpc>
              <a:spcBef>
                <a:spcPct val="0"/>
              </a:spcBef>
            </a:pPr>
            <a:r>
              <a:rPr lang="en-US" sz="2999">
                <a:solidFill>
                  <a:srgbClr val="124A87"/>
                </a:solidFill>
                <a:latin typeface="Canva Sans 1 Bold"/>
              </a:rPr>
              <a:t>8 min</a:t>
            </a:r>
          </a:p>
        </p:txBody>
      </p:sp>
      <p:sp>
        <p:nvSpPr>
          <p:cNvPr id="31" name="TextBox 31"/>
          <p:cNvSpPr txBox="1"/>
          <p:nvPr/>
        </p:nvSpPr>
        <p:spPr>
          <a:xfrm>
            <a:off x="10723737" y="9311983"/>
            <a:ext cx="290632" cy="495301"/>
          </a:xfrm>
          <a:prstGeom prst="rect">
            <a:avLst/>
          </a:prstGeom>
        </p:spPr>
        <p:txBody>
          <a:bodyPr lIns="0" tIns="0" rIns="0" bIns="0" rtlCol="0" anchor="t">
            <a:spAutoFit/>
          </a:bodyPr>
          <a:lstStyle/>
          <a:p>
            <a:pPr algn="ctr">
              <a:lnSpc>
                <a:spcPts val="4199"/>
              </a:lnSpc>
              <a:spcBef>
                <a:spcPct val="0"/>
              </a:spcBef>
            </a:pPr>
            <a:r>
              <a:rPr lang="en-US" sz="2999">
                <a:solidFill>
                  <a:srgbClr val="124A87"/>
                </a:solidFill>
                <a:latin typeface="Canva Sans 1 Bold"/>
              </a:rPr>
              <a:t>1 </a:t>
            </a:r>
          </a:p>
        </p:txBody>
      </p:sp>
      <p:sp>
        <p:nvSpPr>
          <p:cNvPr id="32" name="TextBox 32"/>
          <p:cNvSpPr txBox="1"/>
          <p:nvPr/>
        </p:nvSpPr>
        <p:spPr>
          <a:xfrm>
            <a:off x="14077668" y="8508370"/>
            <a:ext cx="1010364" cy="495301"/>
          </a:xfrm>
          <a:prstGeom prst="rect">
            <a:avLst/>
          </a:prstGeom>
        </p:spPr>
        <p:txBody>
          <a:bodyPr lIns="0" tIns="0" rIns="0" bIns="0" rtlCol="0" anchor="t">
            <a:spAutoFit/>
          </a:bodyPr>
          <a:lstStyle/>
          <a:p>
            <a:pPr algn="ctr">
              <a:lnSpc>
                <a:spcPts val="4199"/>
              </a:lnSpc>
              <a:spcBef>
                <a:spcPct val="0"/>
              </a:spcBef>
            </a:pPr>
            <a:r>
              <a:rPr lang="en-US" sz="2999">
                <a:solidFill>
                  <a:srgbClr val="124A87"/>
                </a:solidFill>
                <a:latin typeface="Canva Sans 1 Bold"/>
              </a:rPr>
              <a:t>10 LE</a:t>
            </a:r>
          </a:p>
        </p:txBody>
      </p:sp>
      <p:sp>
        <p:nvSpPr>
          <p:cNvPr id="33" name="TextBox 33"/>
          <p:cNvSpPr txBox="1"/>
          <p:nvPr/>
        </p:nvSpPr>
        <p:spPr>
          <a:xfrm>
            <a:off x="14196313" y="9311983"/>
            <a:ext cx="773073" cy="495301"/>
          </a:xfrm>
          <a:prstGeom prst="rect">
            <a:avLst/>
          </a:prstGeom>
        </p:spPr>
        <p:txBody>
          <a:bodyPr lIns="0" tIns="0" rIns="0" bIns="0" rtlCol="0" anchor="t">
            <a:spAutoFit/>
          </a:bodyPr>
          <a:lstStyle/>
          <a:p>
            <a:pPr algn="ctr">
              <a:lnSpc>
                <a:spcPts val="4199"/>
              </a:lnSpc>
              <a:spcBef>
                <a:spcPct val="0"/>
              </a:spcBef>
            </a:pPr>
            <a:r>
              <a:rPr lang="en-US" sz="2999">
                <a:solidFill>
                  <a:srgbClr val="124A87"/>
                </a:solidFill>
                <a:latin typeface="Canva Sans 1 Bold"/>
              </a:rPr>
              <a:t>5 LE</a:t>
            </a:r>
          </a:p>
        </p:txBody>
      </p:sp>
      <p:sp>
        <p:nvSpPr>
          <p:cNvPr id="34" name="Freeform 34"/>
          <p:cNvSpPr/>
          <p:nvPr/>
        </p:nvSpPr>
        <p:spPr>
          <a:xfrm>
            <a:off x="16278632" y="9279896"/>
            <a:ext cx="792745" cy="795729"/>
          </a:xfrm>
          <a:custGeom>
            <a:avLst/>
            <a:gdLst/>
            <a:ahLst/>
            <a:cxnLst/>
            <a:rect l="l" t="t" r="r" b="b"/>
            <a:pathLst>
              <a:path w="792745" h="795729">
                <a:moveTo>
                  <a:pt x="0" y="0"/>
                </a:moveTo>
                <a:lnTo>
                  <a:pt x="792745" y="0"/>
                </a:lnTo>
                <a:lnTo>
                  <a:pt x="792745" y="795729"/>
                </a:lnTo>
                <a:lnTo>
                  <a:pt x="0" y="795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5" name="TextBox 35"/>
          <p:cNvSpPr txBox="1"/>
          <p:nvPr/>
        </p:nvSpPr>
        <p:spPr>
          <a:xfrm>
            <a:off x="2773899" y="496668"/>
            <a:ext cx="12789905" cy="1155191"/>
          </a:xfrm>
          <a:prstGeom prst="rect">
            <a:avLst/>
          </a:prstGeom>
        </p:spPr>
        <p:txBody>
          <a:bodyPr lIns="0" tIns="0" rIns="0" bIns="0" rtlCol="0" anchor="t">
            <a:spAutoFit/>
          </a:bodyPr>
          <a:lstStyle/>
          <a:p>
            <a:pPr algn="r">
              <a:lnSpc>
                <a:spcPts val="9303"/>
              </a:lnSpc>
              <a:spcBef>
                <a:spcPct val="0"/>
              </a:spcBef>
            </a:pPr>
            <a:r>
              <a:rPr lang="en-US" sz="6645">
                <a:solidFill>
                  <a:srgbClr val="516789"/>
                </a:solidFill>
                <a:latin typeface="DejaVu Serif Bold"/>
              </a:rPr>
              <a:t>Algorithms &amp; Techniques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49048" y="895350"/>
            <a:ext cx="12789905" cy="1136776"/>
          </a:xfrm>
          <a:prstGeom prst="rect">
            <a:avLst/>
          </a:prstGeom>
        </p:spPr>
        <p:txBody>
          <a:bodyPr lIns="0" tIns="0" rIns="0" bIns="0" rtlCol="0" anchor="t">
            <a:spAutoFit/>
          </a:bodyPr>
          <a:lstStyle/>
          <a:p>
            <a:pPr algn="r">
              <a:lnSpc>
                <a:spcPts val="9163"/>
              </a:lnSpc>
              <a:spcBef>
                <a:spcPct val="0"/>
              </a:spcBef>
            </a:pPr>
            <a:r>
              <a:rPr lang="en-US" sz="6545">
                <a:solidFill>
                  <a:srgbClr val="516789"/>
                </a:solidFill>
                <a:latin typeface="DejaVu Serif Bold"/>
              </a:rPr>
              <a:t>Algorithms &amp; Techniques</a:t>
            </a:r>
          </a:p>
        </p:txBody>
      </p:sp>
      <p:graphicFrame>
        <p:nvGraphicFramePr>
          <p:cNvPr id="3" name="Table 3"/>
          <p:cNvGraphicFramePr>
            <a:graphicFrameLocks noGrp="1"/>
          </p:cNvGraphicFramePr>
          <p:nvPr/>
        </p:nvGraphicFramePr>
        <p:xfrm>
          <a:off x="2521281" y="2719526"/>
          <a:ext cx="13922831" cy="5153261"/>
        </p:xfrm>
        <a:graphic>
          <a:graphicData uri="http://schemas.openxmlformats.org/drawingml/2006/table">
            <a:tbl>
              <a:tblPr/>
              <a:tblGrid>
                <a:gridCol w="7075000">
                  <a:extLst>
                    <a:ext uri="{9D8B030D-6E8A-4147-A177-3AD203B41FA5}">
                      <a16:colId xmlns:a16="http://schemas.microsoft.com/office/drawing/2014/main" val="20000"/>
                    </a:ext>
                  </a:extLst>
                </a:gridCol>
                <a:gridCol w="6847831">
                  <a:extLst>
                    <a:ext uri="{9D8B030D-6E8A-4147-A177-3AD203B41FA5}">
                      <a16:colId xmlns:a16="http://schemas.microsoft.com/office/drawing/2014/main" val="20001"/>
                    </a:ext>
                  </a:extLst>
                </a:gridCol>
              </a:tblGrid>
              <a:tr h="1036410">
                <a:tc>
                  <a:txBody>
                    <a:bodyPr/>
                    <a:lstStyle/>
                    <a:p>
                      <a:pPr algn="ctr">
                        <a:lnSpc>
                          <a:spcPts val="3826"/>
                        </a:lnSpc>
                        <a:defRPr/>
                      </a:pPr>
                      <a:r>
                        <a:rPr lang="en-US" sz="2733">
                          <a:solidFill>
                            <a:srgbClr val="1B2C4E"/>
                          </a:solidFill>
                          <a:latin typeface="DejaVu Serif Bold"/>
                        </a:rPr>
                        <a:t>Dijkstra's algorithm</a:t>
                      </a:r>
                      <a:endParaRPr lang="en-US" sz="1100"/>
                    </a:p>
                  </a:txBody>
                  <a:tcPr marL="191680" marR="191680" marT="191680" marB="191680" anchor="ctr">
                    <a:lnL w="38336" cap="flat" cmpd="sng" algn="ctr">
                      <a:solidFill>
                        <a:srgbClr val="124A87"/>
                      </a:solidFill>
                      <a:prstDash val="solid"/>
                      <a:round/>
                      <a:headEnd type="none" w="med" len="med"/>
                      <a:tailEnd type="none" w="med" len="med"/>
                    </a:lnL>
                    <a:lnR w="38336" cap="flat" cmpd="sng" algn="ctr">
                      <a:solidFill>
                        <a:srgbClr val="124A87"/>
                      </a:solidFill>
                      <a:prstDash val="solid"/>
                      <a:round/>
                      <a:headEnd type="none" w="med" len="med"/>
                      <a:tailEnd type="none" w="med" len="med"/>
                    </a:lnR>
                    <a:lnT w="38336" cap="flat" cmpd="sng" algn="ctr">
                      <a:solidFill>
                        <a:srgbClr val="124A87"/>
                      </a:solidFill>
                      <a:prstDash val="solid"/>
                      <a:round/>
                      <a:headEnd type="none" w="med" len="med"/>
                      <a:tailEnd type="none" w="med" len="med"/>
                    </a:lnT>
                    <a:lnB w="38336" cap="flat" cmpd="sng" algn="ctr">
                      <a:solidFill>
                        <a:srgbClr val="124A87"/>
                      </a:solidFill>
                      <a:prstDash val="solid"/>
                      <a:round/>
                      <a:headEnd type="none" w="med" len="med"/>
                      <a:tailEnd type="none" w="med" len="med"/>
                    </a:lnB>
                  </a:tcPr>
                </a:tc>
                <a:tc>
                  <a:txBody>
                    <a:bodyPr/>
                    <a:lstStyle/>
                    <a:p>
                      <a:pPr algn="ctr">
                        <a:lnSpc>
                          <a:spcPts val="3826"/>
                        </a:lnSpc>
                        <a:defRPr/>
                      </a:pPr>
                      <a:r>
                        <a:rPr lang="en-US" sz="2733">
                          <a:solidFill>
                            <a:srgbClr val="1B2C4E"/>
                          </a:solidFill>
                          <a:latin typeface="DejaVu Serif Bold"/>
                        </a:rPr>
                        <a:t>MC RAPTOR algorithm</a:t>
                      </a:r>
                      <a:endParaRPr lang="en-US" sz="1100"/>
                    </a:p>
                  </a:txBody>
                  <a:tcPr marL="191680" marR="191680" marT="191680" marB="191680" anchor="ctr">
                    <a:lnL w="38336" cap="flat" cmpd="sng" algn="ctr">
                      <a:solidFill>
                        <a:srgbClr val="124A87"/>
                      </a:solidFill>
                      <a:prstDash val="solid"/>
                      <a:round/>
                      <a:headEnd type="none" w="med" len="med"/>
                      <a:tailEnd type="none" w="med" len="med"/>
                    </a:lnL>
                    <a:lnR w="38336" cap="flat" cmpd="sng" algn="ctr">
                      <a:solidFill>
                        <a:srgbClr val="124A87"/>
                      </a:solidFill>
                      <a:prstDash val="solid"/>
                      <a:round/>
                      <a:headEnd type="none" w="med" len="med"/>
                      <a:tailEnd type="none" w="med" len="med"/>
                    </a:lnR>
                    <a:lnT w="38336" cap="flat" cmpd="sng" algn="ctr">
                      <a:solidFill>
                        <a:srgbClr val="124A87"/>
                      </a:solidFill>
                      <a:prstDash val="solid"/>
                      <a:round/>
                      <a:headEnd type="none" w="med" len="med"/>
                      <a:tailEnd type="none" w="med" len="med"/>
                    </a:lnT>
                    <a:lnB w="38336" cap="flat" cmpd="sng" algn="ctr">
                      <a:solidFill>
                        <a:srgbClr val="124A87"/>
                      </a:solidFill>
                      <a:prstDash val="solid"/>
                      <a:round/>
                      <a:headEnd type="none" w="med" len="med"/>
                      <a:tailEnd type="none" w="med" len="med"/>
                    </a:lnB>
                  </a:tcPr>
                </a:tc>
                <a:extLst>
                  <a:ext uri="{0D108BD9-81ED-4DB2-BD59-A6C34878D82A}">
                    <a16:rowId xmlns:a16="http://schemas.microsoft.com/office/drawing/2014/main" val="10000"/>
                  </a:ext>
                </a:extLst>
              </a:tr>
              <a:tr h="3224387">
                <a:tc>
                  <a:txBody>
                    <a:bodyPr/>
                    <a:lstStyle/>
                    <a:p>
                      <a:pPr algn="just">
                        <a:lnSpc>
                          <a:spcPts val="3113"/>
                        </a:lnSpc>
                        <a:defRPr/>
                      </a:pPr>
                      <a:r>
                        <a:rPr lang="en-US" sz="2223">
                          <a:solidFill>
                            <a:srgbClr val="892929"/>
                          </a:solidFill>
                          <a:latin typeface="Canva Sans 1 Bold"/>
                        </a:rPr>
                        <a:t>When I try to get the shortest path in time it will show the A -&gt; B -&gt; D trip with minimum time ( 7 min ) but two transportation and 10 LE price while most of people will chose the second trip because the difference in time is 1 min but will provide number of transportations and cost of trip.</a:t>
                      </a:r>
                      <a:endParaRPr lang="en-US" sz="1100"/>
                    </a:p>
                  </a:txBody>
                  <a:tcPr marL="191680" marR="191680" marT="191680" marB="191680" anchor="ctr">
                    <a:lnL w="38336" cap="flat" cmpd="sng" algn="ctr">
                      <a:solidFill>
                        <a:srgbClr val="124A87"/>
                      </a:solidFill>
                      <a:prstDash val="solid"/>
                      <a:round/>
                      <a:headEnd type="none" w="med" len="med"/>
                      <a:tailEnd type="none" w="med" len="med"/>
                    </a:lnL>
                    <a:lnR w="38336" cap="flat" cmpd="sng" algn="ctr">
                      <a:solidFill>
                        <a:srgbClr val="124A87"/>
                      </a:solidFill>
                      <a:prstDash val="solid"/>
                      <a:round/>
                      <a:headEnd type="none" w="med" len="med"/>
                      <a:tailEnd type="none" w="med" len="med"/>
                    </a:lnR>
                    <a:lnT w="38336" cap="flat" cmpd="sng" algn="ctr">
                      <a:solidFill>
                        <a:srgbClr val="124A87"/>
                      </a:solidFill>
                      <a:prstDash val="solid"/>
                      <a:round/>
                      <a:headEnd type="none" w="med" len="med"/>
                      <a:tailEnd type="none" w="med" len="med"/>
                    </a:lnT>
                    <a:lnB w="38336" cap="flat" cmpd="sng" algn="ctr">
                      <a:solidFill>
                        <a:srgbClr val="124A87"/>
                      </a:solidFill>
                      <a:prstDash val="solid"/>
                      <a:round/>
                      <a:headEnd type="none" w="med" len="med"/>
                      <a:tailEnd type="none" w="med" len="med"/>
                    </a:lnB>
                  </a:tcPr>
                </a:tc>
                <a:tc>
                  <a:txBody>
                    <a:bodyPr/>
                    <a:lstStyle/>
                    <a:p>
                      <a:pPr algn="just">
                        <a:lnSpc>
                          <a:spcPts val="3113"/>
                        </a:lnSpc>
                        <a:defRPr/>
                      </a:pPr>
                      <a:r>
                        <a:rPr lang="en-US" sz="2223">
                          <a:solidFill>
                            <a:srgbClr val="01994E"/>
                          </a:solidFill>
                          <a:latin typeface="Canva Sans 1 Bold"/>
                        </a:rPr>
                        <a:t>In RAPTOR algorithm will show all non dominates trip that no of them best then another trip in all filters critria and good with time tables data so in this example it will show the two trips and the user can choose and the application will arrange it based on the selected filter</a:t>
                      </a:r>
                      <a:endParaRPr lang="en-US" sz="1100"/>
                    </a:p>
                  </a:txBody>
                  <a:tcPr marL="191680" marR="191680" marT="191680" marB="191680" anchor="ctr">
                    <a:lnL w="38336" cap="flat" cmpd="sng" algn="ctr">
                      <a:solidFill>
                        <a:srgbClr val="124A87"/>
                      </a:solidFill>
                      <a:prstDash val="solid"/>
                      <a:round/>
                      <a:headEnd type="none" w="med" len="med"/>
                      <a:tailEnd type="none" w="med" len="med"/>
                    </a:lnL>
                    <a:lnR w="38336" cap="flat" cmpd="sng" algn="ctr">
                      <a:solidFill>
                        <a:srgbClr val="124A87"/>
                      </a:solidFill>
                      <a:prstDash val="solid"/>
                      <a:round/>
                      <a:headEnd type="none" w="med" len="med"/>
                      <a:tailEnd type="none" w="med" len="med"/>
                    </a:lnR>
                    <a:lnT w="38336" cap="flat" cmpd="sng" algn="ctr">
                      <a:solidFill>
                        <a:srgbClr val="124A87"/>
                      </a:solidFill>
                      <a:prstDash val="solid"/>
                      <a:round/>
                      <a:headEnd type="none" w="med" len="med"/>
                      <a:tailEnd type="none" w="med" len="med"/>
                    </a:lnT>
                    <a:lnB w="38336" cap="flat" cmpd="sng" algn="ctr">
                      <a:solidFill>
                        <a:srgbClr val="124A87"/>
                      </a:solidFill>
                      <a:prstDash val="solid"/>
                      <a:round/>
                      <a:headEnd type="none" w="med" len="med"/>
                      <a:tailEnd type="none" w="med" len="med"/>
                    </a:lnB>
                  </a:tcPr>
                </a:tc>
                <a:extLst>
                  <a:ext uri="{0D108BD9-81ED-4DB2-BD59-A6C34878D82A}">
                    <a16:rowId xmlns:a16="http://schemas.microsoft.com/office/drawing/2014/main" val="10001"/>
                  </a:ext>
                </a:extLst>
              </a:tr>
              <a:tr h="892464">
                <a:tc>
                  <a:txBody>
                    <a:bodyPr/>
                    <a:lstStyle/>
                    <a:p>
                      <a:pPr algn="ctr">
                        <a:lnSpc>
                          <a:spcPts val="3253"/>
                        </a:lnSpc>
                        <a:defRPr/>
                      </a:pPr>
                      <a:r>
                        <a:rPr lang="en-US" sz="2323">
                          <a:solidFill>
                            <a:srgbClr val="892929"/>
                          </a:solidFill>
                          <a:latin typeface="Canva Sans 1 Bold"/>
                        </a:rPr>
                        <a:t>50 ms</a:t>
                      </a:r>
                      <a:endParaRPr lang="en-US" sz="1100"/>
                    </a:p>
                  </a:txBody>
                  <a:tcPr marL="191680" marR="191680" marT="191680" marB="191680" anchor="ctr">
                    <a:lnL w="38336" cap="flat" cmpd="sng" algn="ctr">
                      <a:solidFill>
                        <a:srgbClr val="124A87"/>
                      </a:solidFill>
                      <a:prstDash val="solid"/>
                      <a:round/>
                      <a:headEnd type="none" w="med" len="med"/>
                      <a:tailEnd type="none" w="med" len="med"/>
                    </a:lnL>
                    <a:lnR w="38336" cap="flat" cmpd="sng" algn="ctr">
                      <a:solidFill>
                        <a:srgbClr val="124A87"/>
                      </a:solidFill>
                      <a:prstDash val="solid"/>
                      <a:round/>
                      <a:headEnd type="none" w="med" len="med"/>
                      <a:tailEnd type="none" w="med" len="med"/>
                    </a:lnR>
                    <a:lnT w="38336" cap="flat" cmpd="sng" algn="ctr">
                      <a:solidFill>
                        <a:srgbClr val="124A87"/>
                      </a:solidFill>
                      <a:prstDash val="solid"/>
                      <a:round/>
                      <a:headEnd type="none" w="med" len="med"/>
                      <a:tailEnd type="none" w="med" len="med"/>
                    </a:lnT>
                    <a:lnB w="38336" cap="flat" cmpd="sng" algn="ctr">
                      <a:solidFill>
                        <a:srgbClr val="124A87"/>
                      </a:solidFill>
                      <a:prstDash val="solid"/>
                      <a:round/>
                      <a:headEnd type="none" w="med" len="med"/>
                      <a:tailEnd type="none" w="med" len="med"/>
                    </a:lnB>
                  </a:tcPr>
                </a:tc>
                <a:tc>
                  <a:txBody>
                    <a:bodyPr/>
                    <a:lstStyle/>
                    <a:p>
                      <a:pPr algn="ctr">
                        <a:lnSpc>
                          <a:spcPts val="3253"/>
                        </a:lnSpc>
                        <a:defRPr/>
                      </a:pPr>
                      <a:r>
                        <a:rPr lang="en-US" sz="2323">
                          <a:solidFill>
                            <a:srgbClr val="01994E"/>
                          </a:solidFill>
                          <a:latin typeface="Canva Sans 1 Bold"/>
                        </a:rPr>
                        <a:t>300 ms</a:t>
                      </a:r>
                      <a:endParaRPr lang="en-US" sz="1100"/>
                    </a:p>
                  </a:txBody>
                  <a:tcPr marL="191680" marR="191680" marT="191680" marB="191680" anchor="ctr">
                    <a:lnL w="38336" cap="flat" cmpd="sng" algn="ctr">
                      <a:solidFill>
                        <a:srgbClr val="124A87"/>
                      </a:solidFill>
                      <a:prstDash val="solid"/>
                      <a:round/>
                      <a:headEnd type="none" w="med" len="med"/>
                      <a:tailEnd type="none" w="med" len="med"/>
                    </a:lnL>
                    <a:lnR w="38336" cap="flat" cmpd="sng" algn="ctr">
                      <a:solidFill>
                        <a:srgbClr val="124A87"/>
                      </a:solidFill>
                      <a:prstDash val="solid"/>
                      <a:round/>
                      <a:headEnd type="none" w="med" len="med"/>
                      <a:tailEnd type="none" w="med" len="med"/>
                    </a:lnR>
                    <a:lnT w="38336" cap="flat" cmpd="sng" algn="ctr">
                      <a:solidFill>
                        <a:srgbClr val="124A87"/>
                      </a:solidFill>
                      <a:prstDash val="solid"/>
                      <a:round/>
                      <a:headEnd type="none" w="med" len="med"/>
                      <a:tailEnd type="none" w="med" len="med"/>
                    </a:lnT>
                    <a:lnB w="38336" cap="flat" cmpd="sng" algn="ctr">
                      <a:solidFill>
                        <a:srgbClr val="124A8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TextBox 4"/>
          <p:cNvSpPr txBox="1"/>
          <p:nvPr/>
        </p:nvSpPr>
        <p:spPr>
          <a:xfrm>
            <a:off x="2557106" y="8223822"/>
            <a:ext cx="13887007" cy="1384301"/>
          </a:xfrm>
          <a:prstGeom prst="rect">
            <a:avLst/>
          </a:prstGeom>
        </p:spPr>
        <p:txBody>
          <a:bodyPr lIns="0" tIns="0" rIns="0" bIns="0" rtlCol="0" anchor="t">
            <a:spAutoFit/>
          </a:bodyPr>
          <a:lstStyle/>
          <a:p>
            <a:pPr algn="ctr">
              <a:lnSpc>
                <a:spcPts val="5599"/>
              </a:lnSpc>
              <a:spcBef>
                <a:spcPct val="0"/>
              </a:spcBef>
            </a:pPr>
            <a:r>
              <a:rPr lang="en-US" sz="3999">
                <a:solidFill>
                  <a:srgbClr val="124A87"/>
                </a:solidFill>
                <a:latin typeface="Roboto Bold"/>
              </a:rPr>
              <a:t>Finally, we choose the multi-model multi-criteria RAPTOR algorithm as it gives more efficient results</a:t>
            </a:r>
          </a:p>
        </p:txBody>
      </p:sp>
      <p:grpSp>
        <p:nvGrpSpPr>
          <p:cNvPr id="5" name="Group 5"/>
          <p:cNvGrpSpPr/>
          <p:nvPr/>
        </p:nvGrpSpPr>
        <p:grpSpPr>
          <a:xfrm>
            <a:off x="17280853" y="741377"/>
            <a:ext cx="3470007" cy="3446936"/>
            <a:chOff x="0" y="0"/>
            <a:chExt cx="812800" cy="807396"/>
          </a:xfrm>
        </p:grpSpPr>
        <p:sp>
          <p:nvSpPr>
            <p:cNvPr id="6" name="Freeform 6"/>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4279CE"/>
            </a:solidFill>
          </p:spPr>
          <p:txBody>
            <a:bodyPr/>
            <a:lstStyle/>
            <a:p>
              <a:endParaRPr lang="en-US"/>
            </a:p>
          </p:txBody>
        </p:sp>
        <p:sp>
          <p:nvSpPr>
            <p:cNvPr id="7" name="TextBox 7"/>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689450" y="-647890"/>
            <a:ext cx="2326407" cy="2310939"/>
            <a:chOff x="0" y="0"/>
            <a:chExt cx="812800" cy="807396"/>
          </a:xfrm>
        </p:grpSpPr>
        <p:sp>
          <p:nvSpPr>
            <p:cNvPr id="9" name="Freeform 9"/>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txBody>
            <a:bodyPr/>
            <a:lstStyle/>
            <a:p>
              <a:endParaRPr lang="en-US"/>
            </a:p>
          </p:txBody>
        </p:sp>
        <p:sp>
          <p:nvSpPr>
            <p:cNvPr id="10" name="TextBox 10"/>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271261" y="1461475"/>
            <a:ext cx="836377" cy="830816"/>
            <a:chOff x="0" y="0"/>
            <a:chExt cx="812800" cy="807396"/>
          </a:xfrm>
        </p:grpSpPr>
        <p:sp>
          <p:nvSpPr>
            <p:cNvPr id="12" name="Freeform 12"/>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063C8"/>
            </a:solidFill>
          </p:spPr>
          <p:txBody>
            <a:bodyPr/>
            <a:lstStyle/>
            <a:p>
              <a:endParaRPr lang="en-US"/>
            </a:p>
          </p:txBody>
        </p:sp>
        <p:sp>
          <p:nvSpPr>
            <p:cNvPr id="13" name="TextBox 13"/>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947326" y="3842931"/>
            <a:ext cx="1081391" cy="1074201"/>
            <a:chOff x="0" y="0"/>
            <a:chExt cx="812800" cy="807396"/>
          </a:xfrm>
        </p:grpSpPr>
        <p:sp>
          <p:nvSpPr>
            <p:cNvPr id="15" name="Freeform 15"/>
            <p:cNvSpPr/>
            <p:nvPr/>
          </p:nvSpPr>
          <p:spPr>
            <a:xfrm>
              <a:off x="0" y="0"/>
              <a:ext cx="812800" cy="807396"/>
            </a:xfrm>
            <a:custGeom>
              <a:avLst/>
              <a:gdLst/>
              <a:ahLst/>
              <a:cxnLst/>
              <a:rect l="l" t="t" r="r" b="b"/>
              <a:pathLst>
                <a:path w="812800" h="807396">
                  <a:moveTo>
                    <a:pt x="406400" y="0"/>
                  </a:moveTo>
                  <a:cubicBezTo>
                    <a:pt x="181951" y="0"/>
                    <a:pt x="0" y="180742"/>
                    <a:pt x="0" y="403698"/>
                  </a:cubicBezTo>
                  <a:cubicBezTo>
                    <a:pt x="0" y="626654"/>
                    <a:pt x="181951" y="807396"/>
                    <a:pt x="406400" y="807396"/>
                  </a:cubicBezTo>
                  <a:cubicBezTo>
                    <a:pt x="630849" y="807396"/>
                    <a:pt x="812800" y="626654"/>
                    <a:pt x="812800" y="403698"/>
                  </a:cubicBezTo>
                  <a:cubicBezTo>
                    <a:pt x="812800" y="180742"/>
                    <a:pt x="630849" y="0"/>
                    <a:pt x="406400" y="0"/>
                  </a:cubicBezTo>
                  <a:close/>
                </a:path>
              </a:pathLst>
            </a:custGeom>
            <a:solidFill>
              <a:srgbClr val="0E4D8D"/>
            </a:solidFill>
          </p:spPr>
          <p:txBody>
            <a:bodyPr/>
            <a:lstStyle/>
            <a:p>
              <a:endParaRPr lang="en-US"/>
            </a:p>
          </p:txBody>
        </p:sp>
        <p:sp>
          <p:nvSpPr>
            <p:cNvPr id="16" name="TextBox 16"/>
            <p:cNvSpPr txBox="1"/>
            <p:nvPr/>
          </p:nvSpPr>
          <p:spPr>
            <a:xfrm>
              <a:off x="76200" y="37593"/>
              <a:ext cx="660400" cy="694109"/>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16789"/>
        </a:solidFill>
        <a:effectLst/>
      </p:bgPr>
    </p:bg>
    <p:spTree>
      <p:nvGrpSpPr>
        <p:cNvPr id="1" name=""/>
        <p:cNvGrpSpPr/>
        <p:nvPr/>
      </p:nvGrpSpPr>
      <p:grpSpPr>
        <a:xfrm>
          <a:off x="0" y="0"/>
          <a:ext cx="0" cy="0"/>
          <a:chOff x="0" y="0"/>
          <a:chExt cx="0" cy="0"/>
        </a:xfrm>
      </p:grpSpPr>
      <p:sp>
        <p:nvSpPr>
          <p:cNvPr id="2" name="Freeform 2"/>
          <p:cNvSpPr/>
          <p:nvPr/>
        </p:nvSpPr>
        <p:spPr>
          <a:xfrm>
            <a:off x="-3577779" y="4703644"/>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4">
              <a:alphaModFix amt="8999"/>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3" name="Freeform 3"/>
          <p:cNvSpPr/>
          <p:nvPr/>
        </p:nvSpPr>
        <p:spPr>
          <a:xfrm>
            <a:off x="13681521" y="-2635478"/>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4">
              <a:alphaModFix amt="8999"/>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6133594" y="275357"/>
            <a:ext cx="6020812" cy="1101666"/>
          </a:xfrm>
          <a:prstGeom prst="rect">
            <a:avLst/>
          </a:prstGeom>
        </p:spPr>
        <p:txBody>
          <a:bodyPr lIns="0" tIns="0" rIns="0" bIns="0" rtlCol="0" anchor="t">
            <a:spAutoFit/>
          </a:bodyPr>
          <a:lstStyle/>
          <a:p>
            <a:pPr algn="ctr">
              <a:lnSpc>
                <a:spcPts val="8998"/>
              </a:lnSpc>
              <a:spcBef>
                <a:spcPct val="0"/>
              </a:spcBef>
            </a:pPr>
            <a:r>
              <a:rPr lang="en-US" sz="6427">
                <a:solidFill>
                  <a:srgbClr val="FFFFFF"/>
                </a:solidFill>
                <a:latin typeface="DejaVu Serif Bold"/>
              </a:rPr>
              <a:t>DEMO</a:t>
            </a:r>
          </a:p>
        </p:txBody>
      </p:sp>
      <p:pic>
        <p:nvPicPr>
          <p:cNvPr id="5" name="video_2024-06-29_08-43-18">
            <a:hlinkClick r:id="" action="ppaction://media"/>
            <a:extLst>
              <a:ext uri="{FF2B5EF4-FFF2-40B4-BE49-F238E27FC236}">
                <a16:creationId xmlns:a16="http://schemas.microsoft.com/office/drawing/2014/main" id="{F262C7CA-3E86-ABFF-DEBC-5F461AE874E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62294" y="1377023"/>
            <a:ext cx="4389437" cy="87956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0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92909" y="415955"/>
            <a:ext cx="6020812" cy="1101666"/>
          </a:xfrm>
          <a:prstGeom prst="rect">
            <a:avLst/>
          </a:prstGeom>
        </p:spPr>
        <p:txBody>
          <a:bodyPr lIns="0" tIns="0" rIns="0" bIns="0" rtlCol="0" anchor="t">
            <a:spAutoFit/>
          </a:bodyPr>
          <a:lstStyle/>
          <a:p>
            <a:pPr algn="ctr">
              <a:lnSpc>
                <a:spcPts val="8998"/>
              </a:lnSpc>
              <a:spcBef>
                <a:spcPct val="0"/>
              </a:spcBef>
            </a:pPr>
            <a:r>
              <a:rPr lang="en-US" sz="6427">
                <a:solidFill>
                  <a:srgbClr val="516789"/>
                </a:solidFill>
                <a:latin typeface="DejaVu Serif Bold"/>
              </a:rPr>
              <a:t>Conclusion</a:t>
            </a:r>
          </a:p>
        </p:txBody>
      </p:sp>
      <p:sp>
        <p:nvSpPr>
          <p:cNvPr id="3" name="Freeform 3"/>
          <p:cNvSpPr/>
          <p:nvPr/>
        </p:nvSpPr>
        <p:spPr>
          <a:xfrm>
            <a:off x="-3525467" y="5143500"/>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TextBox 4"/>
          <p:cNvSpPr txBox="1"/>
          <p:nvPr/>
        </p:nvSpPr>
        <p:spPr>
          <a:xfrm>
            <a:off x="614958" y="2361599"/>
            <a:ext cx="17673042" cy="5478077"/>
          </a:xfrm>
          <a:prstGeom prst="rect">
            <a:avLst/>
          </a:prstGeom>
        </p:spPr>
        <p:txBody>
          <a:bodyPr lIns="0" tIns="0" rIns="0" bIns="0" rtlCol="0" anchor="t">
            <a:spAutoFit/>
          </a:bodyPr>
          <a:lstStyle/>
          <a:p>
            <a:pPr algn="l">
              <a:lnSpc>
                <a:spcPts val="5405"/>
              </a:lnSpc>
              <a:spcBef>
                <a:spcPct val="0"/>
              </a:spcBef>
            </a:pPr>
            <a:r>
              <a:rPr lang="en-US" sz="3860">
                <a:solidFill>
                  <a:srgbClr val="000000"/>
                </a:solidFill>
                <a:latin typeface="Bree Serif"/>
              </a:rPr>
              <a:t>In conclusion, "Metrobas" aims to revolutionize the public transportation experience for Egyptians. By offering a personalized and efficient way to plan journeys, the app addresses the daily challenges faced by commuters. With features that cater to various preferences, Metrobas not only simplifies route selection but also enhances overall satisfaction with public transportation. This innovation is a step forward in leveraging technology to improve urban mobility, ultimately contributing to a more efficient and user-friendly public transportation system in Egypt.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687" y="-248790"/>
            <a:ext cx="22144108" cy="13613090"/>
          </a:xfrm>
          <a:custGeom>
            <a:avLst/>
            <a:gdLst/>
            <a:ahLst/>
            <a:cxnLst/>
            <a:rect l="l" t="t" r="r" b="b"/>
            <a:pathLst>
              <a:path w="22144108" h="13613090">
                <a:moveTo>
                  <a:pt x="0" y="0"/>
                </a:moveTo>
                <a:lnTo>
                  <a:pt x="22144108" y="0"/>
                </a:lnTo>
                <a:lnTo>
                  <a:pt x="22144108" y="13613090"/>
                </a:lnTo>
                <a:lnTo>
                  <a:pt x="0" y="13613090"/>
                </a:lnTo>
                <a:lnTo>
                  <a:pt x="0" y="0"/>
                </a:lnTo>
                <a:close/>
              </a:path>
            </a:pathLst>
          </a:custGeom>
          <a:blipFill>
            <a:blip r:embed="rId2"/>
            <a:stretch>
              <a:fillRect b="-8499"/>
            </a:stretch>
          </a:blipFill>
        </p:spPr>
        <p:txBody>
          <a:bodyPr/>
          <a:lstStyle/>
          <a:p>
            <a:endParaRPr lang="en-US"/>
          </a:p>
        </p:txBody>
      </p:sp>
      <p:sp>
        <p:nvSpPr>
          <p:cNvPr id="3" name="TextBox 3"/>
          <p:cNvSpPr txBox="1"/>
          <p:nvPr/>
        </p:nvSpPr>
        <p:spPr>
          <a:xfrm>
            <a:off x="-162687" y="123054"/>
            <a:ext cx="5829747" cy="3059103"/>
          </a:xfrm>
          <a:prstGeom prst="rect">
            <a:avLst/>
          </a:prstGeom>
        </p:spPr>
        <p:txBody>
          <a:bodyPr lIns="0" tIns="0" rIns="0" bIns="0" rtlCol="0" anchor="t">
            <a:spAutoFit/>
          </a:bodyPr>
          <a:lstStyle/>
          <a:p>
            <a:pPr algn="ctr">
              <a:lnSpc>
                <a:spcPts val="12222"/>
              </a:lnSpc>
              <a:spcBef>
                <a:spcPct val="0"/>
              </a:spcBef>
            </a:pPr>
            <a:r>
              <a:rPr lang="en-US" sz="8730">
                <a:solidFill>
                  <a:srgbClr val="FFFFFF"/>
                </a:solidFill>
                <a:latin typeface="DejaVu Serif Bold"/>
              </a:rPr>
              <a:t>Future works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09704" y="415955"/>
            <a:ext cx="7068591" cy="1101666"/>
          </a:xfrm>
          <a:prstGeom prst="rect">
            <a:avLst/>
          </a:prstGeom>
        </p:spPr>
        <p:txBody>
          <a:bodyPr lIns="0" tIns="0" rIns="0" bIns="0" rtlCol="0" anchor="t">
            <a:spAutoFit/>
          </a:bodyPr>
          <a:lstStyle/>
          <a:p>
            <a:pPr algn="ctr">
              <a:lnSpc>
                <a:spcPts val="8998"/>
              </a:lnSpc>
              <a:spcBef>
                <a:spcPct val="0"/>
              </a:spcBef>
            </a:pPr>
            <a:r>
              <a:rPr lang="en-US" sz="6427">
                <a:solidFill>
                  <a:srgbClr val="516789"/>
                </a:solidFill>
                <a:latin typeface="DejaVu Serif Bold"/>
              </a:rPr>
              <a:t>Future works</a:t>
            </a:r>
          </a:p>
        </p:txBody>
      </p:sp>
      <p:sp>
        <p:nvSpPr>
          <p:cNvPr id="3" name="Freeform 3"/>
          <p:cNvSpPr/>
          <p:nvPr/>
        </p:nvSpPr>
        <p:spPr>
          <a:xfrm>
            <a:off x="-3525467" y="4512469"/>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TextBox 4"/>
          <p:cNvSpPr txBox="1"/>
          <p:nvPr/>
        </p:nvSpPr>
        <p:spPr>
          <a:xfrm>
            <a:off x="811332" y="2209132"/>
            <a:ext cx="16665335" cy="1419657"/>
          </a:xfrm>
          <a:prstGeom prst="rect">
            <a:avLst/>
          </a:prstGeom>
        </p:spPr>
        <p:txBody>
          <a:bodyPr lIns="0" tIns="0" rIns="0" bIns="0" rtlCol="0" anchor="t">
            <a:spAutoFit/>
          </a:bodyPr>
          <a:lstStyle/>
          <a:p>
            <a:pPr marL="886918" lvl="1" indent="-443459" algn="l">
              <a:lnSpc>
                <a:spcPts val="5751"/>
              </a:lnSpc>
              <a:buFont typeface="Arial"/>
              <a:buChar char="•"/>
            </a:pPr>
            <a:r>
              <a:rPr lang="en-US" sz="4108">
                <a:solidFill>
                  <a:srgbClr val="605A5A"/>
                </a:solidFill>
                <a:latin typeface="Bree Serif"/>
              </a:rPr>
              <a:t>We look forward to completing the data to include transportation for the entire governorates and villages of Egypt.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09704" y="415955"/>
            <a:ext cx="7068591" cy="1101666"/>
          </a:xfrm>
          <a:prstGeom prst="rect">
            <a:avLst/>
          </a:prstGeom>
        </p:spPr>
        <p:txBody>
          <a:bodyPr lIns="0" tIns="0" rIns="0" bIns="0" rtlCol="0" anchor="t">
            <a:spAutoFit/>
          </a:bodyPr>
          <a:lstStyle/>
          <a:p>
            <a:pPr algn="ctr">
              <a:lnSpc>
                <a:spcPts val="8998"/>
              </a:lnSpc>
              <a:spcBef>
                <a:spcPct val="0"/>
              </a:spcBef>
            </a:pPr>
            <a:r>
              <a:rPr lang="en-US" sz="6427">
                <a:solidFill>
                  <a:srgbClr val="516789"/>
                </a:solidFill>
                <a:latin typeface="DejaVu Serif Bold"/>
              </a:rPr>
              <a:t>Future works</a:t>
            </a:r>
          </a:p>
        </p:txBody>
      </p:sp>
      <p:sp>
        <p:nvSpPr>
          <p:cNvPr id="3" name="Freeform 3"/>
          <p:cNvSpPr/>
          <p:nvPr/>
        </p:nvSpPr>
        <p:spPr>
          <a:xfrm>
            <a:off x="-3525467" y="4512469"/>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TextBox 4"/>
          <p:cNvSpPr txBox="1"/>
          <p:nvPr/>
        </p:nvSpPr>
        <p:spPr>
          <a:xfrm>
            <a:off x="811332" y="2209132"/>
            <a:ext cx="16665335" cy="2867457"/>
          </a:xfrm>
          <a:prstGeom prst="rect">
            <a:avLst/>
          </a:prstGeom>
        </p:spPr>
        <p:txBody>
          <a:bodyPr lIns="0" tIns="0" rIns="0" bIns="0" rtlCol="0" anchor="t">
            <a:spAutoFit/>
          </a:bodyPr>
          <a:lstStyle/>
          <a:p>
            <a:pPr marL="886918" lvl="1" indent="-443459" algn="l">
              <a:lnSpc>
                <a:spcPts val="5751"/>
              </a:lnSpc>
              <a:buFont typeface="Arial"/>
              <a:buChar char="•"/>
            </a:pPr>
            <a:r>
              <a:rPr lang="en-US" sz="4108">
                <a:solidFill>
                  <a:srgbClr val="605A5A"/>
                </a:solidFill>
                <a:latin typeface="Bree Serif"/>
              </a:rPr>
              <a:t>We look forward to completing the data to include transportation for the entire governorates and villages of Egypt.</a:t>
            </a:r>
          </a:p>
          <a:p>
            <a:pPr marL="886918" lvl="1" indent="-443459" algn="l">
              <a:lnSpc>
                <a:spcPts val="5751"/>
              </a:lnSpc>
              <a:buFont typeface="Arial"/>
              <a:buChar char="•"/>
            </a:pPr>
            <a:r>
              <a:rPr lang="en-US" sz="4108">
                <a:solidFill>
                  <a:srgbClr val="605A5A"/>
                </a:solidFill>
                <a:latin typeface="Bree Serif"/>
              </a:rPr>
              <a:t> We intend to integrate with Google Maps to make our map Interactive.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09704" y="415955"/>
            <a:ext cx="7068591" cy="1101666"/>
          </a:xfrm>
          <a:prstGeom prst="rect">
            <a:avLst/>
          </a:prstGeom>
        </p:spPr>
        <p:txBody>
          <a:bodyPr lIns="0" tIns="0" rIns="0" bIns="0" rtlCol="0" anchor="t">
            <a:spAutoFit/>
          </a:bodyPr>
          <a:lstStyle/>
          <a:p>
            <a:pPr algn="ctr">
              <a:lnSpc>
                <a:spcPts val="8998"/>
              </a:lnSpc>
              <a:spcBef>
                <a:spcPct val="0"/>
              </a:spcBef>
            </a:pPr>
            <a:r>
              <a:rPr lang="en-US" sz="6427">
                <a:solidFill>
                  <a:srgbClr val="516789"/>
                </a:solidFill>
                <a:latin typeface="DejaVu Serif Bold"/>
              </a:rPr>
              <a:t>Future works</a:t>
            </a:r>
          </a:p>
        </p:txBody>
      </p:sp>
      <p:sp>
        <p:nvSpPr>
          <p:cNvPr id="3" name="Freeform 3"/>
          <p:cNvSpPr/>
          <p:nvPr/>
        </p:nvSpPr>
        <p:spPr>
          <a:xfrm>
            <a:off x="-3525467" y="4512469"/>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TextBox 4"/>
          <p:cNvSpPr txBox="1"/>
          <p:nvPr/>
        </p:nvSpPr>
        <p:spPr>
          <a:xfrm>
            <a:off x="811332" y="2209132"/>
            <a:ext cx="16665335" cy="5763057"/>
          </a:xfrm>
          <a:prstGeom prst="rect">
            <a:avLst/>
          </a:prstGeom>
        </p:spPr>
        <p:txBody>
          <a:bodyPr lIns="0" tIns="0" rIns="0" bIns="0" rtlCol="0" anchor="t">
            <a:spAutoFit/>
          </a:bodyPr>
          <a:lstStyle/>
          <a:p>
            <a:pPr marL="886918" lvl="1" indent="-443459" algn="l">
              <a:lnSpc>
                <a:spcPts val="5751"/>
              </a:lnSpc>
              <a:buFont typeface="Arial"/>
              <a:buChar char="•"/>
            </a:pPr>
            <a:r>
              <a:rPr lang="en-US" sz="4108">
                <a:solidFill>
                  <a:srgbClr val="605A5A"/>
                </a:solidFill>
                <a:latin typeface="Bree Serif"/>
              </a:rPr>
              <a:t>We look forward to completing the data to include transportation for the entire governorates and villages of Egypt.</a:t>
            </a:r>
          </a:p>
          <a:p>
            <a:pPr marL="886918" lvl="1" indent="-443459" algn="l">
              <a:lnSpc>
                <a:spcPts val="5751"/>
              </a:lnSpc>
              <a:buFont typeface="Arial"/>
              <a:buChar char="•"/>
            </a:pPr>
            <a:r>
              <a:rPr lang="en-US" sz="4108">
                <a:solidFill>
                  <a:srgbClr val="605A5A"/>
                </a:solidFill>
                <a:latin typeface="Bree Serif"/>
              </a:rPr>
              <a:t> We intend to integrate with Google Maps to make our map Interactive.</a:t>
            </a:r>
          </a:p>
          <a:p>
            <a:pPr marL="886918" lvl="1" indent="-443459" algn="l">
              <a:lnSpc>
                <a:spcPts val="5751"/>
              </a:lnSpc>
              <a:buFont typeface="Arial"/>
              <a:buChar char="•"/>
            </a:pPr>
            <a:r>
              <a:rPr lang="en-US" sz="4108">
                <a:solidFill>
                  <a:srgbClr val="605A5A"/>
                </a:solidFill>
                <a:latin typeface="Bree Serif"/>
              </a:rPr>
              <a:t>We look forward to adding a machine learning model for auto detection in chat about fake news, offensive words, political topics, and so on.</a:t>
            </a:r>
          </a:p>
          <a:p>
            <a:pPr algn="l">
              <a:lnSpc>
                <a:spcPts val="5751"/>
              </a:lnSpc>
            </a:pPr>
            <a:endParaRPr lang="en-US" sz="4108">
              <a:solidFill>
                <a:srgbClr val="605A5A"/>
              </a:solidFill>
              <a:latin typeface="Bree Serif"/>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07889" y="-1508399"/>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4126608" y="4703644"/>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271143" y="4005682"/>
            <a:ext cx="5943778" cy="2921801"/>
          </a:xfrm>
          <a:custGeom>
            <a:avLst/>
            <a:gdLst/>
            <a:ahLst/>
            <a:cxnLst/>
            <a:rect l="l" t="t" r="r" b="b"/>
            <a:pathLst>
              <a:path w="5943778" h="2921801">
                <a:moveTo>
                  <a:pt x="0" y="0"/>
                </a:moveTo>
                <a:lnTo>
                  <a:pt x="5943777" y="0"/>
                </a:lnTo>
                <a:lnTo>
                  <a:pt x="5943777" y="2921801"/>
                </a:lnTo>
                <a:lnTo>
                  <a:pt x="0" y="2921801"/>
                </a:lnTo>
                <a:lnTo>
                  <a:pt x="0" y="0"/>
                </a:lnTo>
                <a:close/>
              </a:path>
            </a:pathLst>
          </a:custGeom>
          <a:blipFill>
            <a:blip r:embed="rId4"/>
            <a:stretch>
              <a:fillRect/>
            </a:stretch>
          </a:blipFill>
        </p:spPr>
        <p:txBody>
          <a:bodyPr/>
          <a:lstStyle/>
          <a:p>
            <a:endParaRPr lang="en-US"/>
          </a:p>
        </p:txBody>
      </p:sp>
      <p:sp>
        <p:nvSpPr>
          <p:cNvPr id="5" name="Freeform 5"/>
          <p:cNvSpPr/>
          <p:nvPr/>
        </p:nvSpPr>
        <p:spPr>
          <a:xfrm>
            <a:off x="13253844" y="4153311"/>
            <a:ext cx="5260524" cy="2626542"/>
          </a:xfrm>
          <a:custGeom>
            <a:avLst/>
            <a:gdLst/>
            <a:ahLst/>
            <a:cxnLst/>
            <a:rect l="l" t="t" r="r" b="b"/>
            <a:pathLst>
              <a:path w="5260524" h="2626542">
                <a:moveTo>
                  <a:pt x="0" y="0"/>
                </a:moveTo>
                <a:lnTo>
                  <a:pt x="5260524" y="0"/>
                </a:lnTo>
                <a:lnTo>
                  <a:pt x="5260524" y="2626542"/>
                </a:lnTo>
                <a:lnTo>
                  <a:pt x="0" y="2626542"/>
                </a:lnTo>
                <a:lnTo>
                  <a:pt x="0" y="0"/>
                </a:lnTo>
                <a:close/>
              </a:path>
            </a:pathLst>
          </a:custGeom>
          <a:blipFill>
            <a:blip r:embed="rId5"/>
            <a:stretch>
              <a:fillRect/>
            </a:stretch>
          </a:blipFill>
        </p:spPr>
        <p:txBody>
          <a:bodyPr/>
          <a:lstStyle/>
          <a:p>
            <a:endParaRPr lang="en-US"/>
          </a:p>
        </p:txBody>
      </p:sp>
      <p:sp>
        <p:nvSpPr>
          <p:cNvPr id="6" name="Freeform 6"/>
          <p:cNvSpPr/>
          <p:nvPr/>
        </p:nvSpPr>
        <p:spPr>
          <a:xfrm>
            <a:off x="9371218" y="5066530"/>
            <a:ext cx="4536670" cy="800104"/>
          </a:xfrm>
          <a:custGeom>
            <a:avLst/>
            <a:gdLst/>
            <a:ahLst/>
            <a:cxnLst/>
            <a:rect l="l" t="t" r="r" b="b"/>
            <a:pathLst>
              <a:path w="4536670" h="800104">
                <a:moveTo>
                  <a:pt x="0" y="0"/>
                </a:moveTo>
                <a:lnTo>
                  <a:pt x="4536671" y="0"/>
                </a:lnTo>
                <a:lnTo>
                  <a:pt x="4536671" y="800104"/>
                </a:lnTo>
                <a:lnTo>
                  <a:pt x="0" y="8001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2500912" y="7094650"/>
            <a:ext cx="1991615" cy="1991615"/>
          </a:xfrm>
          <a:custGeom>
            <a:avLst/>
            <a:gdLst/>
            <a:ahLst/>
            <a:cxnLst/>
            <a:rect l="l" t="t" r="r" b="b"/>
            <a:pathLst>
              <a:path w="1991615" h="1991615">
                <a:moveTo>
                  <a:pt x="0" y="0"/>
                </a:moveTo>
                <a:lnTo>
                  <a:pt x="1991615" y="0"/>
                </a:lnTo>
                <a:lnTo>
                  <a:pt x="1991615" y="1991615"/>
                </a:lnTo>
                <a:lnTo>
                  <a:pt x="0" y="1991615"/>
                </a:lnTo>
                <a:lnTo>
                  <a:pt x="0" y="0"/>
                </a:lnTo>
                <a:close/>
              </a:path>
            </a:pathLst>
          </a:custGeom>
          <a:blipFill>
            <a:blip r:embed="rId8"/>
            <a:stretch>
              <a:fillRect/>
            </a:stretch>
          </a:blipFill>
        </p:spPr>
        <p:txBody>
          <a:bodyPr/>
          <a:lstStyle/>
          <a:p>
            <a:endParaRPr lang="en-US"/>
          </a:p>
        </p:txBody>
      </p:sp>
      <p:sp>
        <p:nvSpPr>
          <p:cNvPr id="8" name="Freeform 8"/>
          <p:cNvSpPr/>
          <p:nvPr/>
        </p:nvSpPr>
        <p:spPr>
          <a:xfrm>
            <a:off x="5278896" y="4354942"/>
            <a:ext cx="2402366" cy="2223280"/>
          </a:xfrm>
          <a:custGeom>
            <a:avLst/>
            <a:gdLst/>
            <a:ahLst/>
            <a:cxnLst/>
            <a:rect l="l" t="t" r="r" b="b"/>
            <a:pathLst>
              <a:path w="2402366" h="2223280">
                <a:moveTo>
                  <a:pt x="0" y="0"/>
                </a:moveTo>
                <a:lnTo>
                  <a:pt x="2402366" y="0"/>
                </a:lnTo>
                <a:lnTo>
                  <a:pt x="2402366" y="2223280"/>
                </a:lnTo>
                <a:lnTo>
                  <a:pt x="0" y="2223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5400000">
            <a:off x="4828892" y="5853484"/>
            <a:ext cx="8171714" cy="47625"/>
          </a:xfrm>
          <a:custGeom>
            <a:avLst/>
            <a:gdLst/>
            <a:ahLst/>
            <a:cxnLst/>
            <a:rect l="l" t="t" r="r" b="b"/>
            <a:pathLst>
              <a:path w="8171714" h="47625">
                <a:moveTo>
                  <a:pt x="0" y="0"/>
                </a:moveTo>
                <a:lnTo>
                  <a:pt x="8171715" y="0"/>
                </a:lnTo>
                <a:lnTo>
                  <a:pt x="8171715" y="47625"/>
                </a:lnTo>
                <a:lnTo>
                  <a:pt x="0" y="47625"/>
                </a:lnTo>
                <a:lnTo>
                  <a:pt x="0" y="0"/>
                </a:lnTo>
                <a:close/>
              </a:path>
            </a:pathLst>
          </a:custGeom>
          <a:blipFill>
            <a:blip r:embed="rId11"/>
            <a:stretch>
              <a:fillRect b="-715026"/>
            </a:stretch>
          </a:blipFill>
        </p:spPr>
        <p:txBody>
          <a:bodyPr/>
          <a:lstStyle/>
          <a:p>
            <a:endParaRPr lang="en-US"/>
          </a:p>
        </p:txBody>
      </p:sp>
      <p:sp>
        <p:nvSpPr>
          <p:cNvPr id="10" name="Freeform 10"/>
          <p:cNvSpPr/>
          <p:nvPr/>
        </p:nvSpPr>
        <p:spPr>
          <a:xfrm>
            <a:off x="3330925" y="7088603"/>
            <a:ext cx="1997662" cy="1997662"/>
          </a:xfrm>
          <a:custGeom>
            <a:avLst/>
            <a:gdLst/>
            <a:ahLst/>
            <a:cxnLst/>
            <a:rect l="l" t="t" r="r" b="b"/>
            <a:pathLst>
              <a:path w="1997662" h="1997662">
                <a:moveTo>
                  <a:pt x="0" y="0"/>
                </a:moveTo>
                <a:lnTo>
                  <a:pt x="1997662" y="0"/>
                </a:lnTo>
                <a:lnTo>
                  <a:pt x="1997662" y="1997662"/>
                </a:lnTo>
                <a:lnTo>
                  <a:pt x="0" y="19976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TextBox 11"/>
          <p:cNvSpPr txBox="1"/>
          <p:nvPr/>
        </p:nvSpPr>
        <p:spPr>
          <a:xfrm>
            <a:off x="5086350" y="415955"/>
            <a:ext cx="7609174" cy="1101666"/>
          </a:xfrm>
          <a:prstGeom prst="rect">
            <a:avLst/>
          </a:prstGeom>
        </p:spPr>
        <p:txBody>
          <a:bodyPr lIns="0" tIns="0" rIns="0" bIns="0" rtlCol="0" anchor="t">
            <a:spAutoFit/>
          </a:bodyPr>
          <a:lstStyle/>
          <a:p>
            <a:pPr algn="ctr">
              <a:lnSpc>
                <a:spcPts val="8998"/>
              </a:lnSpc>
              <a:spcBef>
                <a:spcPct val="0"/>
              </a:spcBef>
            </a:pPr>
            <a:r>
              <a:rPr lang="en-US" sz="6427">
                <a:solidFill>
                  <a:srgbClr val="516789"/>
                </a:solidFill>
                <a:latin typeface="DejaVu Serif Bold"/>
              </a:rPr>
              <a:t>Software Tools</a:t>
            </a:r>
          </a:p>
        </p:txBody>
      </p:sp>
      <p:sp>
        <p:nvSpPr>
          <p:cNvPr id="12" name="TextBox 12"/>
          <p:cNvSpPr txBox="1"/>
          <p:nvPr/>
        </p:nvSpPr>
        <p:spPr>
          <a:xfrm>
            <a:off x="2191614" y="2590885"/>
            <a:ext cx="3928348" cy="1045845"/>
          </a:xfrm>
          <a:prstGeom prst="rect">
            <a:avLst/>
          </a:prstGeom>
        </p:spPr>
        <p:txBody>
          <a:bodyPr lIns="0" tIns="0" rIns="0" bIns="0" rtlCol="0" anchor="t">
            <a:spAutoFit/>
          </a:bodyPr>
          <a:lstStyle/>
          <a:p>
            <a:pPr algn="ctr">
              <a:lnSpc>
                <a:spcPts val="8400"/>
              </a:lnSpc>
            </a:pPr>
            <a:r>
              <a:rPr lang="en-US" sz="6000">
                <a:solidFill>
                  <a:srgbClr val="124A87"/>
                </a:solidFill>
                <a:latin typeface="DejaVu Serif Bold"/>
              </a:rPr>
              <a:t>Frontend</a:t>
            </a:r>
          </a:p>
        </p:txBody>
      </p:sp>
      <p:sp>
        <p:nvSpPr>
          <p:cNvPr id="13" name="TextBox 13"/>
          <p:cNvSpPr txBox="1"/>
          <p:nvPr/>
        </p:nvSpPr>
        <p:spPr>
          <a:xfrm>
            <a:off x="11818033" y="2590885"/>
            <a:ext cx="3701415" cy="1045845"/>
          </a:xfrm>
          <a:prstGeom prst="rect">
            <a:avLst/>
          </a:prstGeom>
        </p:spPr>
        <p:txBody>
          <a:bodyPr lIns="0" tIns="0" rIns="0" bIns="0" rtlCol="0" anchor="t">
            <a:spAutoFit/>
          </a:bodyPr>
          <a:lstStyle/>
          <a:p>
            <a:pPr algn="ctr">
              <a:lnSpc>
                <a:spcPts val="8400"/>
              </a:lnSpc>
            </a:pPr>
            <a:r>
              <a:rPr lang="en-US" sz="6000">
                <a:solidFill>
                  <a:srgbClr val="124A87"/>
                </a:solidFill>
                <a:latin typeface="DejaVu Serif Bold"/>
              </a:rPr>
              <a:t>Backend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5167" y="766607"/>
            <a:ext cx="7925483" cy="1236345"/>
          </a:xfrm>
          <a:prstGeom prst="rect">
            <a:avLst/>
          </a:prstGeom>
        </p:spPr>
        <p:txBody>
          <a:bodyPr lIns="0" tIns="0" rIns="0" bIns="0" rtlCol="0" anchor="t">
            <a:spAutoFit/>
          </a:bodyPr>
          <a:lstStyle/>
          <a:p>
            <a:pPr algn="l">
              <a:lnSpc>
                <a:spcPts val="9600"/>
              </a:lnSpc>
            </a:pPr>
            <a:r>
              <a:rPr lang="en-US" sz="8000">
                <a:solidFill>
                  <a:srgbClr val="516789"/>
                </a:solidFill>
                <a:latin typeface="DejaVu Serif Bold"/>
              </a:rPr>
              <a:t>Introduction</a:t>
            </a:r>
          </a:p>
        </p:txBody>
      </p:sp>
      <p:sp>
        <p:nvSpPr>
          <p:cNvPr id="3" name="Freeform 3"/>
          <p:cNvSpPr/>
          <p:nvPr/>
        </p:nvSpPr>
        <p:spPr>
          <a:xfrm>
            <a:off x="11850639" y="-263477"/>
            <a:ext cx="6693258" cy="10813954"/>
          </a:xfrm>
          <a:custGeom>
            <a:avLst/>
            <a:gdLst/>
            <a:ahLst/>
            <a:cxnLst/>
            <a:rect l="l" t="t" r="r" b="b"/>
            <a:pathLst>
              <a:path w="6693258" h="10813954">
                <a:moveTo>
                  <a:pt x="0" y="0"/>
                </a:moveTo>
                <a:lnTo>
                  <a:pt x="6693258" y="0"/>
                </a:lnTo>
                <a:lnTo>
                  <a:pt x="6693258" y="10813954"/>
                </a:lnTo>
                <a:lnTo>
                  <a:pt x="0" y="10813954"/>
                </a:lnTo>
                <a:lnTo>
                  <a:pt x="0" y="0"/>
                </a:lnTo>
                <a:close/>
              </a:path>
            </a:pathLst>
          </a:custGeom>
          <a:blipFill>
            <a:blip r:embed="rId2"/>
            <a:stretch>
              <a:fillRect l="-40267" r="-21297"/>
            </a:stretch>
          </a:blipFill>
        </p:spPr>
        <p:txBody>
          <a:bodyPr/>
          <a:lstStyle/>
          <a:p>
            <a:endParaRPr lang="en-US"/>
          </a:p>
        </p:txBody>
      </p:sp>
      <p:sp>
        <p:nvSpPr>
          <p:cNvPr id="4" name="TextBox 4"/>
          <p:cNvSpPr txBox="1"/>
          <p:nvPr/>
        </p:nvSpPr>
        <p:spPr>
          <a:xfrm>
            <a:off x="525167" y="2235012"/>
            <a:ext cx="11299883" cy="5380404"/>
          </a:xfrm>
          <a:prstGeom prst="rect">
            <a:avLst/>
          </a:prstGeom>
        </p:spPr>
        <p:txBody>
          <a:bodyPr lIns="0" tIns="0" rIns="0" bIns="0" rtlCol="0" anchor="t">
            <a:spAutoFit/>
          </a:bodyPr>
          <a:lstStyle/>
          <a:p>
            <a:pPr algn="l">
              <a:lnSpc>
                <a:spcPts val="4792"/>
              </a:lnSpc>
            </a:pPr>
            <a:r>
              <a:rPr lang="en-US" sz="3423" spc="243">
                <a:solidFill>
                  <a:srgbClr val="000000"/>
                </a:solidFill>
                <a:latin typeface="Bree Serif"/>
              </a:rPr>
              <a:t>Egypt has a vast transportation</a:t>
            </a:r>
          </a:p>
          <a:p>
            <a:pPr algn="l">
              <a:lnSpc>
                <a:spcPts val="4792"/>
              </a:lnSpc>
            </a:pPr>
            <a:r>
              <a:rPr lang="en-US" sz="3423" spc="243">
                <a:solidFill>
                  <a:srgbClr val="000000"/>
                </a:solidFill>
                <a:latin typeface="Bree Serif"/>
              </a:rPr>
              <a:t>network, with significant</a:t>
            </a:r>
          </a:p>
          <a:p>
            <a:pPr algn="l">
              <a:lnSpc>
                <a:spcPts val="4792"/>
              </a:lnSpc>
            </a:pPr>
            <a:r>
              <a:rPr lang="en-US" sz="3423" spc="243">
                <a:solidFill>
                  <a:srgbClr val="000000"/>
                </a:solidFill>
                <a:latin typeface="Bree Serif"/>
              </a:rPr>
              <a:t>developments such as</a:t>
            </a:r>
          </a:p>
          <a:p>
            <a:pPr algn="l">
              <a:lnSpc>
                <a:spcPts val="4792"/>
              </a:lnSpc>
            </a:pPr>
            <a:r>
              <a:rPr lang="en-US" sz="3423" spc="243">
                <a:solidFill>
                  <a:srgbClr val="000000"/>
                </a:solidFill>
                <a:latin typeface="Bree Serif"/>
              </a:rPr>
              <a:t>monorails and electric trains.</a:t>
            </a:r>
          </a:p>
          <a:p>
            <a:pPr algn="l">
              <a:lnSpc>
                <a:spcPts val="4792"/>
              </a:lnSpc>
            </a:pPr>
            <a:r>
              <a:rPr lang="en-US" sz="3423" spc="243">
                <a:solidFill>
                  <a:srgbClr val="000000"/>
                </a:solidFill>
                <a:latin typeface="Bree Serif"/>
              </a:rPr>
              <a:t>Many Egyptians depend on using various types</a:t>
            </a:r>
          </a:p>
          <a:p>
            <a:pPr algn="l">
              <a:lnSpc>
                <a:spcPts val="4792"/>
              </a:lnSpc>
            </a:pPr>
            <a:r>
              <a:rPr lang="en-US" sz="3423" spc="243">
                <a:solidFill>
                  <a:srgbClr val="000000"/>
                </a:solidFill>
                <a:latin typeface="Bree Serif"/>
              </a:rPr>
              <a:t>of public transportation in their daily lives.The latest statistics in 2019 indicate that there are </a:t>
            </a:r>
          </a:p>
          <a:p>
            <a:pPr algn="l">
              <a:lnSpc>
                <a:spcPts val="4792"/>
              </a:lnSpc>
            </a:pPr>
            <a:r>
              <a:rPr lang="en-US" sz="3423" spc="243">
                <a:solidFill>
                  <a:srgbClr val="000000"/>
                </a:solidFill>
                <a:latin typeface="Bree Serif"/>
              </a:rPr>
              <a:t>only 3.2 million subway users daily. </a:t>
            </a:r>
          </a:p>
          <a:p>
            <a:pPr algn="l">
              <a:lnSpc>
                <a:spcPts val="4792"/>
              </a:lnSpc>
              <a:spcBef>
                <a:spcPct val="0"/>
              </a:spcBef>
            </a:pPr>
            <a:endParaRPr lang="en-US" sz="3423" spc="243">
              <a:solidFill>
                <a:srgbClr val="000000"/>
              </a:solidFill>
              <a:latin typeface="Bree Serif"/>
            </a:endParaRPr>
          </a:p>
        </p:txBody>
      </p:sp>
      <p:sp>
        <p:nvSpPr>
          <p:cNvPr id="5" name="Freeform 5"/>
          <p:cNvSpPr/>
          <p:nvPr/>
        </p:nvSpPr>
        <p:spPr>
          <a:xfrm>
            <a:off x="-2651868" y="5889049"/>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83472">
            <a:off x="12305534" y="5954564"/>
            <a:ext cx="11240180" cy="5872994"/>
          </a:xfrm>
          <a:custGeom>
            <a:avLst/>
            <a:gdLst/>
            <a:ahLst/>
            <a:cxnLst/>
            <a:rect l="l" t="t" r="r" b="b"/>
            <a:pathLst>
              <a:path w="11240180" h="5872994">
                <a:moveTo>
                  <a:pt x="0" y="0"/>
                </a:moveTo>
                <a:lnTo>
                  <a:pt x="11240180" y="0"/>
                </a:lnTo>
                <a:lnTo>
                  <a:pt x="11240180" y="5872994"/>
                </a:lnTo>
                <a:lnTo>
                  <a:pt x="0" y="5872994"/>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rot="7583472">
            <a:off x="-4825127" y="5217965"/>
            <a:ext cx="8002796" cy="4181461"/>
          </a:xfrm>
          <a:custGeom>
            <a:avLst/>
            <a:gdLst/>
            <a:ahLst/>
            <a:cxnLst/>
            <a:rect l="l" t="t" r="r" b="b"/>
            <a:pathLst>
              <a:path w="8002796" h="4181461">
                <a:moveTo>
                  <a:pt x="0" y="0"/>
                </a:moveTo>
                <a:lnTo>
                  <a:pt x="8002796" y="0"/>
                </a:lnTo>
                <a:lnTo>
                  <a:pt x="8002796" y="4181461"/>
                </a:lnTo>
                <a:lnTo>
                  <a:pt x="0" y="4181461"/>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3074407" y="4811978"/>
            <a:ext cx="5364505" cy="5717703"/>
          </a:xfrm>
          <a:custGeom>
            <a:avLst/>
            <a:gdLst/>
            <a:ahLst/>
            <a:cxnLst/>
            <a:rect l="l" t="t" r="r" b="b"/>
            <a:pathLst>
              <a:path w="5364505" h="5717703">
                <a:moveTo>
                  <a:pt x="0" y="0"/>
                </a:moveTo>
                <a:lnTo>
                  <a:pt x="5364505" y="0"/>
                </a:lnTo>
                <a:lnTo>
                  <a:pt x="5364505" y="5717703"/>
                </a:lnTo>
                <a:lnTo>
                  <a:pt x="0" y="5717703"/>
                </a:lnTo>
                <a:lnTo>
                  <a:pt x="0" y="0"/>
                </a:lnTo>
                <a:close/>
              </a:path>
            </a:pathLst>
          </a:custGeom>
          <a:blipFill>
            <a:blip r:embed="rId6">
              <a:alphaModFix amt="15000"/>
              <a:extLst>
                <a:ext uri="{96DAC541-7B7A-43D3-8B79-37D633B846F1}">
                  <asvg:svgBlip xmlns:asvg="http://schemas.microsoft.com/office/drawing/2016/SVG/main" r:embed="rId7"/>
                </a:ext>
              </a:extLst>
            </a:blip>
            <a:stretch>
              <a:fillRect r="-61565" b="-49879"/>
            </a:stretch>
          </a:blipFill>
          <a:ln cap="sq">
            <a:noFill/>
            <a:prstDash val="solid"/>
            <a:miter/>
          </a:ln>
        </p:spPr>
        <p:txBody>
          <a:bodyPr/>
          <a:lstStyle/>
          <a:p>
            <a:endParaRPr lang="en-US"/>
          </a:p>
        </p:txBody>
      </p:sp>
      <p:sp>
        <p:nvSpPr>
          <p:cNvPr id="5" name="TextBox 5"/>
          <p:cNvSpPr txBox="1"/>
          <p:nvPr/>
        </p:nvSpPr>
        <p:spPr>
          <a:xfrm>
            <a:off x="587817" y="5580378"/>
            <a:ext cx="16661486" cy="2124075"/>
          </a:xfrm>
          <a:prstGeom prst="rect">
            <a:avLst/>
          </a:prstGeom>
        </p:spPr>
        <p:txBody>
          <a:bodyPr lIns="0" tIns="0" rIns="0" bIns="0" rtlCol="0" anchor="t">
            <a:spAutoFit/>
          </a:bodyPr>
          <a:lstStyle/>
          <a:p>
            <a:pPr algn="l">
              <a:lnSpc>
                <a:spcPts val="4200"/>
              </a:lnSpc>
            </a:pPr>
            <a:r>
              <a:rPr lang="en-US" sz="3000" spc="213">
                <a:solidFill>
                  <a:srgbClr val="000000"/>
                </a:solidFill>
                <a:latin typeface="Glacial Indifference"/>
              </a:rPr>
              <a:t>Jakimavičius, Marius &amp; Palevičius, Vytautas &amp; Antucheviciene, Jurgita &amp; Karpavičius, Tomas. (2019). Internet GIS-Based Multimodal Public Transport Trip Planning Information System for Travelers in Lithuania. International Journal of Geo-Information. 8. 319. 10.3390/ijgi8080319 https://www.mdpi.com/2220-9964/8/8/319 [3] .</a:t>
            </a:r>
          </a:p>
        </p:txBody>
      </p:sp>
      <p:sp>
        <p:nvSpPr>
          <p:cNvPr id="6" name="TextBox 6"/>
          <p:cNvSpPr txBox="1"/>
          <p:nvPr/>
        </p:nvSpPr>
        <p:spPr>
          <a:xfrm>
            <a:off x="587817" y="1735402"/>
            <a:ext cx="16661486" cy="1590675"/>
          </a:xfrm>
          <a:prstGeom prst="rect">
            <a:avLst/>
          </a:prstGeom>
        </p:spPr>
        <p:txBody>
          <a:bodyPr lIns="0" tIns="0" rIns="0" bIns="0" rtlCol="0" anchor="t">
            <a:spAutoFit/>
          </a:bodyPr>
          <a:lstStyle/>
          <a:p>
            <a:pPr algn="l">
              <a:lnSpc>
                <a:spcPts val="4200"/>
              </a:lnSpc>
            </a:pPr>
            <a:r>
              <a:rPr lang="en-US" sz="3000" spc="213">
                <a:solidFill>
                  <a:srgbClr val="000000"/>
                </a:solidFill>
                <a:latin typeface="Glacial Indifference"/>
              </a:rPr>
              <a:t>Szincsák, Tamás &amp; Vágner, Anikó. (2015). Public transit schedule and route planner application for mobile devices. 153-161. 10.14794/ICAI.9.2014.2.153 http://icai.ektf.hu/icai2014/papers/ICAI.9.2014.2.153.pdf [1].</a:t>
            </a:r>
          </a:p>
        </p:txBody>
      </p:sp>
      <p:sp>
        <p:nvSpPr>
          <p:cNvPr id="7" name="TextBox 7"/>
          <p:cNvSpPr txBox="1"/>
          <p:nvPr/>
        </p:nvSpPr>
        <p:spPr>
          <a:xfrm>
            <a:off x="587817" y="7911474"/>
            <a:ext cx="16661486" cy="1590675"/>
          </a:xfrm>
          <a:prstGeom prst="rect">
            <a:avLst/>
          </a:prstGeom>
        </p:spPr>
        <p:txBody>
          <a:bodyPr lIns="0" tIns="0" rIns="0" bIns="0" rtlCol="0" anchor="t">
            <a:spAutoFit/>
          </a:bodyPr>
          <a:lstStyle/>
          <a:p>
            <a:pPr algn="l">
              <a:lnSpc>
                <a:spcPts val="4200"/>
              </a:lnSpc>
            </a:pPr>
            <a:r>
              <a:rPr lang="en-US" sz="3000" spc="213">
                <a:solidFill>
                  <a:srgbClr val="000000"/>
                </a:solidFill>
                <a:latin typeface="Glacial Indifference"/>
              </a:rPr>
              <a:t>Goldberg, Andrew &amp; Harrelson, Chris. (2003). Computing the shortest path: A* search meets graph theory. Proceedings of the Annual ACM-SIAM Symposium on Discrete Algorithms. 10.1145/1070432.1070455 [4] .</a:t>
            </a:r>
          </a:p>
        </p:txBody>
      </p:sp>
      <p:sp>
        <p:nvSpPr>
          <p:cNvPr id="8" name="TextBox 8"/>
          <p:cNvSpPr txBox="1"/>
          <p:nvPr/>
        </p:nvSpPr>
        <p:spPr>
          <a:xfrm>
            <a:off x="6454408" y="461780"/>
            <a:ext cx="5163741" cy="1094283"/>
          </a:xfrm>
          <a:prstGeom prst="rect">
            <a:avLst/>
          </a:prstGeom>
        </p:spPr>
        <p:txBody>
          <a:bodyPr lIns="0" tIns="0" rIns="0" bIns="0" rtlCol="0" anchor="t">
            <a:spAutoFit/>
          </a:bodyPr>
          <a:lstStyle/>
          <a:p>
            <a:pPr algn="ctr">
              <a:lnSpc>
                <a:spcPts val="8985"/>
              </a:lnSpc>
              <a:spcBef>
                <a:spcPct val="0"/>
              </a:spcBef>
            </a:pPr>
            <a:r>
              <a:rPr lang="en-US" sz="6417" spc="417">
                <a:solidFill>
                  <a:srgbClr val="516789"/>
                </a:solidFill>
                <a:latin typeface="DejaVu Serif"/>
              </a:rPr>
              <a:t>References</a:t>
            </a:r>
          </a:p>
        </p:txBody>
      </p:sp>
      <p:sp>
        <p:nvSpPr>
          <p:cNvPr id="9" name="TextBox 9"/>
          <p:cNvSpPr txBox="1"/>
          <p:nvPr/>
        </p:nvSpPr>
        <p:spPr>
          <a:xfrm>
            <a:off x="587817" y="3656328"/>
            <a:ext cx="17112367" cy="1590675"/>
          </a:xfrm>
          <a:prstGeom prst="rect">
            <a:avLst/>
          </a:prstGeom>
        </p:spPr>
        <p:txBody>
          <a:bodyPr lIns="0" tIns="0" rIns="0" bIns="0" rtlCol="0" anchor="t">
            <a:spAutoFit/>
          </a:bodyPr>
          <a:lstStyle/>
          <a:p>
            <a:pPr algn="l">
              <a:lnSpc>
                <a:spcPts val="4200"/>
              </a:lnSpc>
            </a:pPr>
            <a:r>
              <a:rPr lang="en-US" sz="3000" spc="213">
                <a:solidFill>
                  <a:srgbClr val="000000"/>
                </a:solidFill>
                <a:latin typeface="Glacial Indifference"/>
              </a:rPr>
              <a:t>Setiawan, Esther &amp; Gunawan, &amp; Maryati, Indra &amp; Santoso, Joan &amp; Chandra, Rossy. (2012). Shortest Path Problem for Public Transportation Using GPS and Map Service. Procedia - Social and Behavioral Sciences. 57. 426–431. 10.1016/j.sbspro.2012.09.1207 [2].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57833" y="7658879"/>
            <a:ext cx="11699325" cy="1310604"/>
          </a:xfrm>
          <a:custGeom>
            <a:avLst/>
            <a:gdLst/>
            <a:ahLst/>
            <a:cxnLst/>
            <a:rect l="l" t="t" r="r" b="b"/>
            <a:pathLst>
              <a:path w="11699325" h="1310604">
                <a:moveTo>
                  <a:pt x="0" y="0"/>
                </a:moveTo>
                <a:lnTo>
                  <a:pt x="11699324" y="0"/>
                </a:lnTo>
                <a:lnTo>
                  <a:pt x="11699324" y="1310604"/>
                </a:lnTo>
                <a:lnTo>
                  <a:pt x="0" y="1310604"/>
                </a:lnTo>
                <a:lnTo>
                  <a:pt x="0" y="0"/>
                </a:lnTo>
                <a:close/>
              </a:path>
            </a:pathLst>
          </a:custGeom>
          <a:blipFill>
            <a:blip r:embed="rId2"/>
            <a:stretch>
              <a:fillRect t="-76301"/>
            </a:stretch>
          </a:blipFill>
        </p:spPr>
        <p:txBody>
          <a:bodyPr/>
          <a:lstStyle/>
          <a:p>
            <a:endParaRPr lang="en-US"/>
          </a:p>
        </p:txBody>
      </p:sp>
      <p:sp>
        <p:nvSpPr>
          <p:cNvPr id="3" name="Freeform 3"/>
          <p:cNvSpPr/>
          <p:nvPr/>
        </p:nvSpPr>
        <p:spPr>
          <a:xfrm rot="7583472">
            <a:off x="12305534" y="5954564"/>
            <a:ext cx="11240180" cy="5872994"/>
          </a:xfrm>
          <a:custGeom>
            <a:avLst/>
            <a:gdLst/>
            <a:ahLst/>
            <a:cxnLst/>
            <a:rect l="l" t="t" r="r" b="b"/>
            <a:pathLst>
              <a:path w="11240180" h="5872994">
                <a:moveTo>
                  <a:pt x="0" y="0"/>
                </a:moveTo>
                <a:lnTo>
                  <a:pt x="11240180" y="0"/>
                </a:lnTo>
                <a:lnTo>
                  <a:pt x="11240180" y="5872994"/>
                </a:lnTo>
                <a:lnTo>
                  <a:pt x="0" y="5872994"/>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291167" y="-112886"/>
            <a:ext cx="18288000" cy="10281645"/>
          </a:xfrm>
          <a:custGeom>
            <a:avLst/>
            <a:gdLst/>
            <a:ahLst/>
            <a:cxnLst/>
            <a:rect l="l" t="t" r="r" b="b"/>
            <a:pathLst>
              <a:path w="18288000" h="10281645">
                <a:moveTo>
                  <a:pt x="0" y="0"/>
                </a:moveTo>
                <a:lnTo>
                  <a:pt x="18288000" y="0"/>
                </a:lnTo>
                <a:lnTo>
                  <a:pt x="18288000" y="10281645"/>
                </a:lnTo>
                <a:lnTo>
                  <a:pt x="0" y="10281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923495" y="5027936"/>
            <a:ext cx="5364505" cy="5717703"/>
          </a:xfrm>
          <a:custGeom>
            <a:avLst/>
            <a:gdLst/>
            <a:ahLst/>
            <a:cxnLst/>
            <a:rect l="l" t="t" r="r" b="b"/>
            <a:pathLst>
              <a:path w="5364505" h="5717703">
                <a:moveTo>
                  <a:pt x="0" y="0"/>
                </a:moveTo>
                <a:lnTo>
                  <a:pt x="5364505" y="0"/>
                </a:lnTo>
                <a:lnTo>
                  <a:pt x="5364505" y="5717703"/>
                </a:lnTo>
                <a:lnTo>
                  <a:pt x="0" y="5717703"/>
                </a:lnTo>
                <a:lnTo>
                  <a:pt x="0" y="0"/>
                </a:lnTo>
                <a:close/>
              </a:path>
            </a:pathLst>
          </a:custGeom>
          <a:blipFill>
            <a:blip r:embed="rId7">
              <a:alphaModFix amt="15000"/>
              <a:extLst>
                <a:ext uri="{96DAC541-7B7A-43D3-8B79-37D633B846F1}">
                  <asvg:svgBlip xmlns:asvg="http://schemas.microsoft.com/office/drawing/2016/SVG/main" r:embed="rId8"/>
                </a:ext>
              </a:extLst>
            </a:blip>
            <a:stretch>
              <a:fillRect r="-61565" b="-49879"/>
            </a:stretch>
          </a:blipFill>
          <a:ln cap="sq">
            <a:noFill/>
            <a:prstDash val="solid"/>
            <a:miter/>
          </a:ln>
        </p:spPr>
        <p:txBody>
          <a:bodyPr/>
          <a:lstStyle/>
          <a:p>
            <a:endParaRPr lang="en-US"/>
          </a:p>
        </p:txBody>
      </p:sp>
      <p:sp>
        <p:nvSpPr>
          <p:cNvPr id="6" name="TextBox 6"/>
          <p:cNvSpPr txBox="1"/>
          <p:nvPr/>
        </p:nvSpPr>
        <p:spPr>
          <a:xfrm>
            <a:off x="737801" y="3058204"/>
            <a:ext cx="16661486" cy="523875"/>
          </a:xfrm>
          <a:prstGeom prst="rect">
            <a:avLst/>
          </a:prstGeom>
        </p:spPr>
        <p:txBody>
          <a:bodyPr lIns="0" tIns="0" rIns="0" bIns="0" rtlCol="0" anchor="t">
            <a:spAutoFit/>
          </a:bodyPr>
          <a:lstStyle/>
          <a:p>
            <a:pPr algn="l">
              <a:lnSpc>
                <a:spcPts val="4200"/>
              </a:lnSpc>
            </a:pPr>
            <a:r>
              <a:rPr lang="en-US" sz="3000" spc="213">
                <a:solidFill>
                  <a:srgbClr val="000000"/>
                </a:solidFill>
                <a:latin typeface="Glacial Indifference"/>
              </a:rPr>
              <a:t>MOOVIT . https://moovitapp.com/nycnj-121/poi/en [6] .</a:t>
            </a:r>
          </a:p>
        </p:txBody>
      </p:sp>
      <p:sp>
        <p:nvSpPr>
          <p:cNvPr id="7" name="TextBox 7"/>
          <p:cNvSpPr txBox="1"/>
          <p:nvPr/>
        </p:nvSpPr>
        <p:spPr>
          <a:xfrm>
            <a:off x="737801" y="3886879"/>
            <a:ext cx="16661486" cy="523875"/>
          </a:xfrm>
          <a:prstGeom prst="rect">
            <a:avLst/>
          </a:prstGeom>
        </p:spPr>
        <p:txBody>
          <a:bodyPr lIns="0" tIns="0" rIns="0" bIns="0" rtlCol="0" anchor="t">
            <a:spAutoFit/>
          </a:bodyPr>
          <a:lstStyle/>
          <a:p>
            <a:pPr algn="l">
              <a:lnSpc>
                <a:spcPts val="4200"/>
              </a:lnSpc>
            </a:pPr>
            <a:r>
              <a:rPr lang="en-US" sz="3000" spc="213">
                <a:solidFill>
                  <a:srgbClr val="000000"/>
                </a:solidFill>
                <a:latin typeface="Glacial Indifference"/>
              </a:rPr>
              <a:t>Transit . https://transitapp.com/ [7] .</a:t>
            </a:r>
          </a:p>
        </p:txBody>
      </p:sp>
      <p:sp>
        <p:nvSpPr>
          <p:cNvPr id="8" name="TextBox 8"/>
          <p:cNvSpPr txBox="1"/>
          <p:nvPr/>
        </p:nvSpPr>
        <p:spPr>
          <a:xfrm>
            <a:off x="737801" y="8801779"/>
            <a:ext cx="16661486" cy="523875"/>
          </a:xfrm>
          <a:prstGeom prst="rect">
            <a:avLst/>
          </a:prstGeom>
        </p:spPr>
        <p:txBody>
          <a:bodyPr lIns="0" tIns="0" rIns="0" bIns="0" rtlCol="0" anchor="t">
            <a:spAutoFit/>
          </a:bodyPr>
          <a:lstStyle/>
          <a:p>
            <a:pPr algn="l">
              <a:lnSpc>
                <a:spcPts val="4200"/>
              </a:lnSpc>
            </a:pPr>
            <a:r>
              <a:rPr lang="en-US" sz="3000" spc="213">
                <a:solidFill>
                  <a:srgbClr val="000000"/>
                </a:solidFill>
                <a:latin typeface="Glacial Indifference"/>
              </a:rPr>
              <a:t>Google Transit. https://www.google.com/maps [11] .</a:t>
            </a:r>
          </a:p>
        </p:txBody>
      </p:sp>
      <p:sp>
        <p:nvSpPr>
          <p:cNvPr id="9" name="TextBox 9"/>
          <p:cNvSpPr txBox="1"/>
          <p:nvPr/>
        </p:nvSpPr>
        <p:spPr>
          <a:xfrm>
            <a:off x="737801" y="6077629"/>
            <a:ext cx="16661486" cy="1057275"/>
          </a:xfrm>
          <a:prstGeom prst="rect">
            <a:avLst/>
          </a:prstGeom>
        </p:spPr>
        <p:txBody>
          <a:bodyPr lIns="0" tIns="0" rIns="0" bIns="0" rtlCol="0" anchor="t">
            <a:spAutoFit/>
          </a:bodyPr>
          <a:lstStyle/>
          <a:p>
            <a:pPr algn="l">
              <a:lnSpc>
                <a:spcPts val="4200"/>
              </a:lnSpc>
            </a:pPr>
            <a:r>
              <a:rPr lang="en-US" sz="3000" spc="213">
                <a:solidFill>
                  <a:srgbClr val="000000"/>
                </a:solidFill>
                <a:latin typeface="Glacial Indifference"/>
              </a:rPr>
              <a:t>Wasalni . https://play.google.com/store/apps/details?id=com.semicolon.wassalni&amp;hl=ar&amp;gl=US [9] .</a:t>
            </a:r>
          </a:p>
        </p:txBody>
      </p:sp>
      <p:sp>
        <p:nvSpPr>
          <p:cNvPr id="10" name="TextBox 10"/>
          <p:cNvSpPr txBox="1"/>
          <p:nvPr/>
        </p:nvSpPr>
        <p:spPr>
          <a:xfrm>
            <a:off x="737801" y="4715554"/>
            <a:ext cx="16661486" cy="1057275"/>
          </a:xfrm>
          <a:prstGeom prst="rect">
            <a:avLst/>
          </a:prstGeom>
        </p:spPr>
        <p:txBody>
          <a:bodyPr lIns="0" tIns="0" rIns="0" bIns="0" rtlCol="0" anchor="t">
            <a:spAutoFit/>
          </a:bodyPr>
          <a:lstStyle/>
          <a:p>
            <a:pPr algn="l">
              <a:lnSpc>
                <a:spcPts val="4200"/>
              </a:lnSpc>
            </a:pPr>
            <a:r>
              <a:rPr lang="en-US" sz="3000" spc="213">
                <a:solidFill>
                  <a:srgbClr val="000000"/>
                </a:solidFill>
                <a:latin typeface="Glacial Indifference"/>
              </a:rPr>
              <a:t>ArakbEa . https://play.google.com/store/apps/details?id=com.sa3dy.arkabeh&amp;hl=ar&amp;gl=US [8].</a:t>
            </a:r>
          </a:p>
        </p:txBody>
      </p:sp>
      <p:sp>
        <p:nvSpPr>
          <p:cNvPr id="11" name="TextBox 11"/>
          <p:cNvSpPr txBox="1"/>
          <p:nvPr/>
        </p:nvSpPr>
        <p:spPr>
          <a:xfrm>
            <a:off x="737801" y="1693928"/>
            <a:ext cx="16446043" cy="1057275"/>
          </a:xfrm>
          <a:prstGeom prst="rect">
            <a:avLst/>
          </a:prstGeom>
        </p:spPr>
        <p:txBody>
          <a:bodyPr lIns="0" tIns="0" rIns="0" bIns="0" rtlCol="0" anchor="t">
            <a:spAutoFit/>
          </a:bodyPr>
          <a:lstStyle/>
          <a:p>
            <a:pPr algn="l">
              <a:lnSpc>
                <a:spcPts val="4200"/>
              </a:lnSpc>
            </a:pPr>
            <a:r>
              <a:rPr lang="en-US" sz="3000" spc="213">
                <a:solidFill>
                  <a:srgbClr val="000000"/>
                </a:solidFill>
                <a:latin typeface="Glacial Indifference"/>
              </a:rPr>
              <a:t>Wang, Xiao. (2018). The Comparison of Three Algorithms in Shortest Path Issue. Journal of Physics: Conference Series. 1087. 022011. 10.1088/1742-6596/1087/2/022011 [5] .</a:t>
            </a:r>
          </a:p>
        </p:txBody>
      </p:sp>
      <p:sp>
        <p:nvSpPr>
          <p:cNvPr id="12" name="TextBox 12"/>
          <p:cNvSpPr txBox="1"/>
          <p:nvPr/>
        </p:nvSpPr>
        <p:spPr>
          <a:xfrm>
            <a:off x="737801" y="7439704"/>
            <a:ext cx="16661486" cy="1057275"/>
          </a:xfrm>
          <a:prstGeom prst="rect">
            <a:avLst/>
          </a:prstGeom>
        </p:spPr>
        <p:txBody>
          <a:bodyPr lIns="0" tIns="0" rIns="0" bIns="0" rtlCol="0" anchor="t">
            <a:spAutoFit/>
          </a:bodyPr>
          <a:lstStyle/>
          <a:p>
            <a:pPr algn="l">
              <a:lnSpc>
                <a:spcPts val="4200"/>
              </a:lnSpc>
            </a:pPr>
            <a:r>
              <a:rPr lang="en-US" sz="3000" spc="213">
                <a:solidFill>
                  <a:srgbClr val="000000"/>
                </a:solidFill>
                <a:latin typeface="Glacial Indifference"/>
              </a:rPr>
              <a:t>Cairo Metro.  https://play.google.com/store/apps/details?id=metro.amateurapps.com.cairometro&amp;hl=en_US [10] .</a:t>
            </a:r>
          </a:p>
        </p:txBody>
      </p:sp>
      <p:sp>
        <p:nvSpPr>
          <p:cNvPr id="13" name="Freeform 13"/>
          <p:cNvSpPr/>
          <p:nvPr/>
        </p:nvSpPr>
        <p:spPr>
          <a:xfrm rot="7583472">
            <a:off x="-4825127" y="5125754"/>
            <a:ext cx="8002796" cy="4181461"/>
          </a:xfrm>
          <a:custGeom>
            <a:avLst/>
            <a:gdLst/>
            <a:ahLst/>
            <a:cxnLst/>
            <a:rect l="l" t="t" r="r" b="b"/>
            <a:pathLst>
              <a:path w="8002796" h="4181461">
                <a:moveTo>
                  <a:pt x="0" y="0"/>
                </a:moveTo>
                <a:lnTo>
                  <a:pt x="8002796" y="0"/>
                </a:lnTo>
                <a:lnTo>
                  <a:pt x="8002796" y="4181461"/>
                </a:lnTo>
                <a:lnTo>
                  <a:pt x="0" y="4181461"/>
                </a:lnTo>
                <a:lnTo>
                  <a:pt x="0" y="0"/>
                </a:lnTo>
                <a:close/>
              </a:path>
            </a:pathLst>
          </a:custGeom>
          <a:blipFill>
            <a:blip r:embed="rId9">
              <a:alphaModFix amt="999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4" name="TextBox 14"/>
          <p:cNvSpPr txBox="1"/>
          <p:nvPr/>
        </p:nvSpPr>
        <p:spPr>
          <a:xfrm>
            <a:off x="6454408" y="461780"/>
            <a:ext cx="5163741" cy="1094283"/>
          </a:xfrm>
          <a:prstGeom prst="rect">
            <a:avLst/>
          </a:prstGeom>
        </p:spPr>
        <p:txBody>
          <a:bodyPr lIns="0" tIns="0" rIns="0" bIns="0" rtlCol="0" anchor="t">
            <a:spAutoFit/>
          </a:bodyPr>
          <a:lstStyle/>
          <a:p>
            <a:pPr algn="ctr">
              <a:lnSpc>
                <a:spcPts val="8985"/>
              </a:lnSpc>
              <a:spcBef>
                <a:spcPct val="0"/>
              </a:spcBef>
            </a:pPr>
            <a:r>
              <a:rPr lang="en-US" sz="6417" spc="417">
                <a:solidFill>
                  <a:srgbClr val="516789"/>
                </a:solidFill>
                <a:latin typeface="DejaVu Serif"/>
              </a:rPr>
              <a:t>References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3846962" y="4131361"/>
            <a:ext cx="4996443" cy="4750680"/>
            <a:chOff x="0" y="0"/>
            <a:chExt cx="1293983" cy="1230335"/>
          </a:xfrm>
        </p:grpSpPr>
        <p:sp>
          <p:nvSpPr>
            <p:cNvPr id="4" name="Freeform 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E4D8D"/>
            </a:solidFill>
          </p:spPr>
          <p:txBody>
            <a:bodyPr/>
            <a:lstStyle/>
            <a:p>
              <a:endParaRPr lang="en-US"/>
            </a:p>
          </p:txBody>
        </p:sp>
        <p:sp>
          <p:nvSpPr>
            <p:cNvPr id="5" name="TextBox 5"/>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4007" y="5963633"/>
            <a:ext cx="7854157" cy="7627620"/>
            <a:chOff x="0" y="0"/>
            <a:chExt cx="1027471" cy="997836"/>
          </a:xfrm>
        </p:grpSpPr>
        <p:sp>
          <p:nvSpPr>
            <p:cNvPr id="7" name="Freeform 7"/>
            <p:cNvSpPr/>
            <p:nvPr/>
          </p:nvSpPr>
          <p:spPr>
            <a:xfrm>
              <a:off x="0" y="0"/>
              <a:ext cx="1027471" cy="997836"/>
            </a:xfrm>
            <a:custGeom>
              <a:avLst/>
              <a:gdLst/>
              <a:ahLst/>
              <a:cxnLst/>
              <a:rect l="l" t="t" r="r" b="b"/>
              <a:pathLst>
                <a:path w="1027471" h="997836">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516789"/>
            </a:solidFill>
          </p:spPr>
          <p:txBody>
            <a:bodyPr/>
            <a:lstStyle/>
            <a:p>
              <a:endParaRPr lang="en-US"/>
            </a:p>
          </p:txBody>
        </p:sp>
        <p:sp>
          <p:nvSpPr>
            <p:cNvPr id="8" name="TextBox 8"/>
            <p:cNvSpPr txBox="1"/>
            <p:nvPr/>
          </p:nvSpPr>
          <p:spPr>
            <a:xfrm>
              <a:off x="96325" y="55447"/>
              <a:ext cx="834820" cy="84884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44293" y="-2576106"/>
            <a:ext cx="7203777" cy="5740737"/>
            <a:chOff x="0" y="0"/>
            <a:chExt cx="1019944" cy="812800"/>
          </a:xfrm>
        </p:grpSpPr>
        <p:sp>
          <p:nvSpPr>
            <p:cNvPr id="10" name="Freeform 10"/>
            <p:cNvSpPr/>
            <p:nvPr/>
          </p:nvSpPr>
          <p:spPr>
            <a:xfrm>
              <a:off x="0" y="0"/>
              <a:ext cx="1019944" cy="812800"/>
            </a:xfrm>
            <a:custGeom>
              <a:avLst/>
              <a:gdLst/>
              <a:ahLst/>
              <a:cxnLst/>
              <a:rect l="l" t="t" r="r" b="b"/>
              <a:pathLst>
                <a:path w="1019944" h="812800">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516789"/>
            </a:solidFill>
          </p:spPr>
          <p:txBody>
            <a:bodyPr/>
            <a:lstStyle/>
            <a:p>
              <a:endParaRPr lang="en-US"/>
            </a:p>
          </p:txBody>
        </p:sp>
        <p:sp>
          <p:nvSpPr>
            <p:cNvPr id="11" name="TextBox 11"/>
            <p:cNvSpPr txBox="1"/>
            <p:nvPr/>
          </p:nvSpPr>
          <p:spPr>
            <a:xfrm>
              <a:off x="95620" y="38100"/>
              <a:ext cx="828704"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4893" y="1030836"/>
            <a:ext cx="8225327" cy="8225327"/>
          </a:xfrm>
          <a:custGeom>
            <a:avLst/>
            <a:gdLst/>
            <a:ahLst/>
            <a:cxnLst/>
            <a:rect l="l" t="t" r="r" b="b"/>
            <a:pathLst>
              <a:path w="8225327" h="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5400000">
            <a:off x="-964351" y="3536512"/>
            <a:ext cx="6637719" cy="3318859"/>
          </a:xfrm>
          <a:custGeom>
            <a:avLst/>
            <a:gdLst/>
            <a:ahLst/>
            <a:cxnLst/>
            <a:rect l="l" t="t" r="r" b="b"/>
            <a:pathLst>
              <a:path w="6637719" h="331885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695078" y="1580237"/>
            <a:ext cx="6618001" cy="6618001"/>
          </a:xfrm>
          <a:custGeom>
            <a:avLst/>
            <a:gdLst/>
            <a:ahLst/>
            <a:cxnLst/>
            <a:rect l="l" t="t" r="r" b="b"/>
            <a:pathLst>
              <a:path w="6618001" h="6618001">
                <a:moveTo>
                  <a:pt x="0" y="0"/>
                </a:moveTo>
                <a:lnTo>
                  <a:pt x="6618001" y="0"/>
                </a:lnTo>
                <a:lnTo>
                  <a:pt x="6618001" y="6618001"/>
                </a:lnTo>
                <a:lnTo>
                  <a:pt x="0" y="66180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a:off x="1232092" y="2296990"/>
            <a:ext cx="5616761" cy="2808381"/>
          </a:xfrm>
          <a:custGeom>
            <a:avLst/>
            <a:gdLst/>
            <a:ahLst/>
            <a:cxnLst/>
            <a:rect l="l" t="t" r="r" b="b"/>
            <a:pathLst>
              <a:path w="5616761" h="2808381">
                <a:moveTo>
                  <a:pt x="0" y="0"/>
                </a:moveTo>
                <a:lnTo>
                  <a:pt x="5616762" y="0"/>
                </a:lnTo>
                <a:lnTo>
                  <a:pt x="5616762" y="2808381"/>
                </a:lnTo>
                <a:lnTo>
                  <a:pt x="0" y="28083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rot="-10800000">
            <a:off x="2203071" y="6885441"/>
            <a:ext cx="3621733" cy="1512074"/>
          </a:xfrm>
          <a:custGeom>
            <a:avLst/>
            <a:gdLst/>
            <a:ahLst/>
            <a:cxnLst/>
            <a:rect l="l" t="t" r="r" b="b"/>
            <a:pathLst>
              <a:path w="3621733" h="1512074">
                <a:moveTo>
                  <a:pt x="0" y="0"/>
                </a:moveTo>
                <a:lnTo>
                  <a:pt x="3621733" y="0"/>
                </a:lnTo>
                <a:lnTo>
                  <a:pt x="3621733" y="1512074"/>
                </a:lnTo>
                <a:lnTo>
                  <a:pt x="0" y="15120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7" name="Group 17"/>
          <p:cNvGrpSpPr/>
          <p:nvPr/>
        </p:nvGrpSpPr>
        <p:grpSpPr>
          <a:xfrm>
            <a:off x="1568391" y="2750404"/>
            <a:ext cx="4891093" cy="4891073"/>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1"/>
              <a:stretch>
                <a:fillRect/>
              </a:stretch>
            </a:blipFill>
          </p:spPr>
          <p:txBody>
            <a:bodyPr/>
            <a:lstStyle/>
            <a:p>
              <a:endParaRPr lang="en-US"/>
            </a:p>
          </p:txBody>
        </p:sp>
      </p:grpSp>
      <p:sp>
        <p:nvSpPr>
          <p:cNvPr id="19" name="TextBox 19"/>
          <p:cNvSpPr txBox="1"/>
          <p:nvPr/>
        </p:nvSpPr>
        <p:spPr>
          <a:xfrm>
            <a:off x="8173866" y="3145898"/>
            <a:ext cx="9599224" cy="2050043"/>
          </a:xfrm>
          <a:prstGeom prst="rect">
            <a:avLst/>
          </a:prstGeom>
        </p:spPr>
        <p:txBody>
          <a:bodyPr lIns="0" tIns="0" rIns="0" bIns="0" rtlCol="0" anchor="t">
            <a:spAutoFit/>
          </a:bodyPr>
          <a:lstStyle/>
          <a:p>
            <a:pPr algn="r">
              <a:lnSpc>
                <a:spcPts val="16575"/>
              </a:lnSpc>
              <a:spcBef>
                <a:spcPct val="0"/>
              </a:spcBef>
            </a:pPr>
            <a:r>
              <a:rPr lang="en-US" sz="11839">
                <a:solidFill>
                  <a:srgbClr val="516789"/>
                </a:solidFill>
                <a:latin typeface="DejaVu Serif Bold"/>
              </a:rPr>
              <a:t>Thank You</a:t>
            </a:r>
          </a:p>
        </p:txBody>
      </p:sp>
      <p:grpSp>
        <p:nvGrpSpPr>
          <p:cNvPr id="20" name="Group 20"/>
          <p:cNvGrpSpPr/>
          <p:nvPr/>
        </p:nvGrpSpPr>
        <p:grpSpPr>
          <a:xfrm>
            <a:off x="-1026495" y="2561143"/>
            <a:ext cx="1721573" cy="1636893"/>
            <a:chOff x="0" y="0"/>
            <a:chExt cx="1293983" cy="1230335"/>
          </a:xfrm>
        </p:grpSpPr>
        <p:sp>
          <p:nvSpPr>
            <p:cNvPr id="21" name="Freeform 21"/>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E4D8D"/>
            </a:solidFill>
          </p:spPr>
          <p:txBody>
            <a:bodyPr/>
            <a:lstStyle/>
            <a:p>
              <a:endParaRPr lang="en-US"/>
            </a:p>
          </p:txBody>
        </p:sp>
        <p:sp>
          <p:nvSpPr>
            <p:cNvPr id="22" name="TextBox 22"/>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452293" y="9468554"/>
            <a:ext cx="1721573" cy="1636893"/>
            <a:chOff x="0" y="0"/>
            <a:chExt cx="1293983" cy="1230335"/>
          </a:xfrm>
        </p:grpSpPr>
        <p:sp>
          <p:nvSpPr>
            <p:cNvPr id="24" name="Freeform 2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124A87"/>
            </a:solidFill>
          </p:spPr>
          <p:txBody>
            <a:bodyPr/>
            <a:lstStyle/>
            <a:p>
              <a:endParaRPr lang="en-US"/>
            </a:p>
          </p:txBody>
        </p:sp>
        <p:sp>
          <p:nvSpPr>
            <p:cNvPr id="25" name="TextBox 25"/>
            <p:cNvSpPr txBox="1"/>
            <p:nvPr/>
          </p:nvSpPr>
          <p:spPr>
            <a:xfrm>
              <a:off x="121311" y="77244"/>
              <a:ext cx="1051361" cy="1037747"/>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5167" y="766607"/>
            <a:ext cx="10752433" cy="1124154"/>
          </a:xfrm>
          <a:prstGeom prst="rect">
            <a:avLst/>
          </a:prstGeom>
        </p:spPr>
        <p:txBody>
          <a:bodyPr wrap="square" lIns="0" tIns="0" rIns="0" bIns="0" rtlCol="0" anchor="t">
            <a:spAutoFit/>
          </a:bodyPr>
          <a:lstStyle/>
          <a:p>
            <a:pPr algn="l">
              <a:lnSpc>
                <a:spcPts val="9600"/>
              </a:lnSpc>
            </a:pPr>
            <a:r>
              <a:rPr lang="en-US" sz="6500" dirty="0">
                <a:solidFill>
                  <a:srgbClr val="516789"/>
                </a:solidFill>
                <a:latin typeface="DejaVu Serif Bold"/>
              </a:rPr>
              <a:t>Problem definition</a:t>
            </a:r>
          </a:p>
        </p:txBody>
      </p:sp>
      <p:sp>
        <p:nvSpPr>
          <p:cNvPr id="3" name="Freeform 3"/>
          <p:cNvSpPr/>
          <p:nvPr/>
        </p:nvSpPr>
        <p:spPr>
          <a:xfrm>
            <a:off x="11850639" y="-263477"/>
            <a:ext cx="6693258" cy="10813954"/>
          </a:xfrm>
          <a:custGeom>
            <a:avLst/>
            <a:gdLst/>
            <a:ahLst/>
            <a:cxnLst/>
            <a:rect l="l" t="t" r="r" b="b"/>
            <a:pathLst>
              <a:path w="6693258" h="10813954">
                <a:moveTo>
                  <a:pt x="0" y="0"/>
                </a:moveTo>
                <a:lnTo>
                  <a:pt x="6693258" y="0"/>
                </a:lnTo>
                <a:lnTo>
                  <a:pt x="6693258" y="10813954"/>
                </a:lnTo>
                <a:lnTo>
                  <a:pt x="0" y="10813954"/>
                </a:lnTo>
                <a:lnTo>
                  <a:pt x="0" y="0"/>
                </a:lnTo>
                <a:close/>
              </a:path>
            </a:pathLst>
          </a:custGeom>
          <a:blipFill>
            <a:blip r:embed="rId2"/>
            <a:stretch>
              <a:fillRect l="-40267" r="-21297"/>
            </a:stretch>
          </a:blipFill>
        </p:spPr>
        <p:txBody>
          <a:bodyPr/>
          <a:lstStyle/>
          <a:p>
            <a:endParaRPr lang="en-US"/>
          </a:p>
        </p:txBody>
      </p:sp>
      <p:sp>
        <p:nvSpPr>
          <p:cNvPr id="5" name="Freeform 5"/>
          <p:cNvSpPr/>
          <p:nvPr/>
        </p:nvSpPr>
        <p:spPr>
          <a:xfrm>
            <a:off x="-2651868" y="5889049"/>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Tree>
    <p:extLst>
      <p:ext uri="{BB962C8B-B14F-4D97-AF65-F5344CB8AC3E}">
        <p14:creationId xmlns:p14="http://schemas.microsoft.com/office/powerpoint/2010/main" val="299929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33546" y="0"/>
            <a:ext cx="3945215" cy="3945215"/>
          </a:xfrm>
          <a:custGeom>
            <a:avLst/>
            <a:gdLst/>
            <a:ahLst/>
            <a:cxnLst/>
            <a:rect l="l" t="t" r="r" b="b"/>
            <a:pathLst>
              <a:path w="3945215" h="3945215">
                <a:moveTo>
                  <a:pt x="0" y="0"/>
                </a:moveTo>
                <a:lnTo>
                  <a:pt x="3945215" y="0"/>
                </a:lnTo>
                <a:lnTo>
                  <a:pt x="3945215" y="3945215"/>
                </a:lnTo>
                <a:lnTo>
                  <a:pt x="0" y="3945215"/>
                </a:lnTo>
                <a:lnTo>
                  <a:pt x="0" y="0"/>
                </a:lnTo>
                <a:close/>
              </a:path>
            </a:pathLst>
          </a:custGeom>
          <a:blipFill>
            <a:blip r:embed="rId2"/>
            <a:stretch>
              <a:fillRect/>
            </a:stretch>
          </a:blipFill>
        </p:spPr>
        <p:txBody>
          <a:bodyPr/>
          <a:lstStyle/>
          <a:p>
            <a:endParaRPr lang="en-US"/>
          </a:p>
        </p:txBody>
      </p:sp>
      <p:sp>
        <p:nvSpPr>
          <p:cNvPr id="3" name="Freeform 3"/>
          <p:cNvSpPr/>
          <p:nvPr/>
        </p:nvSpPr>
        <p:spPr>
          <a:xfrm flipH="1">
            <a:off x="668554" y="558876"/>
            <a:ext cx="18163801" cy="9280051"/>
          </a:xfrm>
          <a:custGeom>
            <a:avLst/>
            <a:gdLst/>
            <a:ahLst/>
            <a:cxnLst/>
            <a:rect l="l" t="t" r="r" b="b"/>
            <a:pathLst>
              <a:path w="18163801" h="9280051">
                <a:moveTo>
                  <a:pt x="18163801" y="0"/>
                </a:moveTo>
                <a:lnTo>
                  <a:pt x="0" y="0"/>
                </a:lnTo>
                <a:lnTo>
                  <a:pt x="0" y="9280052"/>
                </a:lnTo>
                <a:lnTo>
                  <a:pt x="18163801" y="9280052"/>
                </a:lnTo>
                <a:lnTo>
                  <a:pt x="18163801" y="0"/>
                </a:lnTo>
                <a:close/>
              </a:path>
            </a:pathLst>
          </a:custGeom>
          <a:blipFill>
            <a:blip r:embed="rId3">
              <a:alphaModFix amt="20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grpSp>
        <p:nvGrpSpPr>
          <p:cNvPr id="4" name="Group 4"/>
          <p:cNvGrpSpPr/>
          <p:nvPr/>
        </p:nvGrpSpPr>
        <p:grpSpPr>
          <a:xfrm>
            <a:off x="1028700" y="6528595"/>
            <a:ext cx="3302333" cy="1834947"/>
            <a:chOff x="0" y="0"/>
            <a:chExt cx="4159440" cy="2311200"/>
          </a:xfrm>
        </p:grpSpPr>
        <p:sp>
          <p:nvSpPr>
            <p:cNvPr id="5" name="Freeform 5"/>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393939"/>
            </a:solidFill>
          </p:spPr>
          <p:txBody>
            <a:bodyPr/>
            <a:lstStyle/>
            <a:p>
              <a:endParaRPr lang="en-US"/>
            </a:p>
          </p:txBody>
        </p:sp>
      </p:grpSp>
      <p:grpSp>
        <p:nvGrpSpPr>
          <p:cNvPr id="6" name="Group 6"/>
          <p:cNvGrpSpPr/>
          <p:nvPr/>
        </p:nvGrpSpPr>
        <p:grpSpPr>
          <a:xfrm>
            <a:off x="1157889" y="7039636"/>
            <a:ext cx="2673535" cy="2675250"/>
            <a:chOff x="0" y="0"/>
            <a:chExt cx="3367440" cy="3369600"/>
          </a:xfrm>
        </p:grpSpPr>
        <p:sp>
          <p:nvSpPr>
            <p:cNvPr id="7" name="Freeform 7"/>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B4B7BF"/>
            </a:solidFill>
          </p:spPr>
          <p:txBody>
            <a:bodyPr/>
            <a:lstStyle/>
            <a:p>
              <a:endParaRPr lang="en-US"/>
            </a:p>
          </p:txBody>
        </p:sp>
      </p:grpSp>
      <p:grpSp>
        <p:nvGrpSpPr>
          <p:cNvPr id="8" name="Group 8"/>
          <p:cNvGrpSpPr/>
          <p:nvPr/>
        </p:nvGrpSpPr>
        <p:grpSpPr>
          <a:xfrm>
            <a:off x="4325889" y="7037921"/>
            <a:ext cx="2674107" cy="2672392"/>
            <a:chOff x="0" y="0"/>
            <a:chExt cx="3368160" cy="3366000"/>
          </a:xfrm>
        </p:grpSpPr>
        <p:sp>
          <p:nvSpPr>
            <p:cNvPr id="9" name="Freeform 9"/>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B4B7BF"/>
            </a:solidFill>
          </p:spPr>
          <p:txBody>
            <a:bodyPr/>
            <a:lstStyle/>
            <a:p>
              <a:endParaRPr lang="en-US"/>
            </a:p>
          </p:txBody>
        </p:sp>
      </p:grpSp>
      <p:grpSp>
        <p:nvGrpSpPr>
          <p:cNvPr id="10" name="Group 10"/>
          <p:cNvGrpSpPr/>
          <p:nvPr/>
        </p:nvGrpSpPr>
        <p:grpSpPr>
          <a:xfrm>
            <a:off x="4179550" y="8325814"/>
            <a:ext cx="3307478" cy="1832661"/>
            <a:chOff x="0" y="0"/>
            <a:chExt cx="4165920" cy="2308320"/>
          </a:xfrm>
        </p:grpSpPr>
        <p:sp>
          <p:nvSpPr>
            <p:cNvPr id="11" name="Freeform 11"/>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393939"/>
            </a:solidFill>
          </p:spPr>
          <p:txBody>
            <a:bodyPr/>
            <a:lstStyle/>
            <a:p>
              <a:endParaRPr lang="en-US"/>
            </a:p>
          </p:txBody>
        </p:sp>
      </p:grpSp>
      <p:grpSp>
        <p:nvGrpSpPr>
          <p:cNvPr id="12" name="Group 12"/>
          <p:cNvGrpSpPr/>
          <p:nvPr/>
        </p:nvGrpSpPr>
        <p:grpSpPr>
          <a:xfrm>
            <a:off x="7617032" y="6528595"/>
            <a:ext cx="3302333" cy="1834947"/>
            <a:chOff x="0" y="0"/>
            <a:chExt cx="4159440" cy="2311200"/>
          </a:xfrm>
        </p:grpSpPr>
        <p:sp>
          <p:nvSpPr>
            <p:cNvPr id="13" name="Freeform 13"/>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393939"/>
            </a:solidFill>
          </p:spPr>
          <p:txBody>
            <a:bodyPr/>
            <a:lstStyle/>
            <a:p>
              <a:endParaRPr lang="en-US"/>
            </a:p>
          </p:txBody>
        </p:sp>
      </p:grpSp>
      <p:grpSp>
        <p:nvGrpSpPr>
          <p:cNvPr id="14" name="Group 14"/>
          <p:cNvGrpSpPr/>
          <p:nvPr/>
        </p:nvGrpSpPr>
        <p:grpSpPr>
          <a:xfrm>
            <a:off x="7746222" y="7039636"/>
            <a:ext cx="2673535" cy="2675250"/>
            <a:chOff x="0" y="0"/>
            <a:chExt cx="3367440" cy="3369600"/>
          </a:xfrm>
        </p:grpSpPr>
        <p:sp>
          <p:nvSpPr>
            <p:cNvPr id="15" name="Freeform 15"/>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B4B7BF"/>
            </a:solidFill>
          </p:spPr>
          <p:txBody>
            <a:bodyPr/>
            <a:lstStyle/>
            <a:p>
              <a:endParaRPr lang="en-US"/>
            </a:p>
          </p:txBody>
        </p:sp>
      </p:grpSp>
      <p:grpSp>
        <p:nvGrpSpPr>
          <p:cNvPr id="16" name="Group 16"/>
          <p:cNvGrpSpPr/>
          <p:nvPr/>
        </p:nvGrpSpPr>
        <p:grpSpPr>
          <a:xfrm>
            <a:off x="10914221" y="7037921"/>
            <a:ext cx="2674107" cy="2672392"/>
            <a:chOff x="0" y="0"/>
            <a:chExt cx="3368160" cy="3366000"/>
          </a:xfrm>
        </p:grpSpPr>
        <p:sp>
          <p:nvSpPr>
            <p:cNvPr id="17" name="Freeform 17"/>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B4B7BF"/>
            </a:solidFill>
          </p:spPr>
          <p:txBody>
            <a:bodyPr/>
            <a:lstStyle/>
            <a:p>
              <a:endParaRPr lang="en-US"/>
            </a:p>
          </p:txBody>
        </p:sp>
      </p:grpSp>
      <p:grpSp>
        <p:nvGrpSpPr>
          <p:cNvPr id="18" name="Group 18"/>
          <p:cNvGrpSpPr/>
          <p:nvPr/>
        </p:nvGrpSpPr>
        <p:grpSpPr>
          <a:xfrm>
            <a:off x="10767882" y="8325814"/>
            <a:ext cx="3307478" cy="1832661"/>
            <a:chOff x="0" y="0"/>
            <a:chExt cx="4165920" cy="2308320"/>
          </a:xfrm>
        </p:grpSpPr>
        <p:sp>
          <p:nvSpPr>
            <p:cNvPr id="19" name="Freeform 19"/>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393939"/>
            </a:solidFill>
          </p:spPr>
          <p:txBody>
            <a:bodyPr/>
            <a:lstStyle/>
            <a:p>
              <a:endParaRPr lang="en-US"/>
            </a:p>
          </p:txBody>
        </p:sp>
      </p:grpSp>
      <p:grpSp>
        <p:nvGrpSpPr>
          <p:cNvPr id="20" name="Group 20"/>
          <p:cNvGrpSpPr/>
          <p:nvPr/>
        </p:nvGrpSpPr>
        <p:grpSpPr>
          <a:xfrm>
            <a:off x="13956967" y="6510874"/>
            <a:ext cx="3302333" cy="1834947"/>
            <a:chOff x="0" y="0"/>
            <a:chExt cx="4159440" cy="2311200"/>
          </a:xfrm>
        </p:grpSpPr>
        <p:sp>
          <p:nvSpPr>
            <p:cNvPr id="21" name="Freeform 21"/>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393939"/>
            </a:solidFill>
          </p:spPr>
          <p:txBody>
            <a:bodyPr/>
            <a:lstStyle/>
            <a:p>
              <a:endParaRPr lang="en-US"/>
            </a:p>
          </p:txBody>
        </p:sp>
      </p:grpSp>
      <p:grpSp>
        <p:nvGrpSpPr>
          <p:cNvPr id="22" name="Group 22"/>
          <p:cNvGrpSpPr/>
          <p:nvPr/>
        </p:nvGrpSpPr>
        <p:grpSpPr>
          <a:xfrm>
            <a:off x="14086156" y="7021916"/>
            <a:ext cx="2673535" cy="2675250"/>
            <a:chOff x="0" y="0"/>
            <a:chExt cx="3367440" cy="3369600"/>
          </a:xfrm>
        </p:grpSpPr>
        <p:sp>
          <p:nvSpPr>
            <p:cNvPr id="23" name="Freeform 23"/>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B4B7BF"/>
            </a:solidFill>
          </p:spPr>
          <p:txBody>
            <a:bodyPr/>
            <a:lstStyle/>
            <a:p>
              <a:endParaRPr lang="en-US"/>
            </a:p>
          </p:txBody>
        </p:sp>
      </p:grpSp>
      <p:sp>
        <p:nvSpPr>
          <p:cNvPr id="24" name="Freeform 24"/>
          <p:cNvSpPr/>
          <p:nvPr/>
        </p:nvSpPr>
        <p:spPr>
          <a:xfrm>
            <a:off x="1157889" y="7402266"/>
            <a:ext cx="2716861" cy="1699273"/>
          </a:xfrm>
          <a:custGeom>
            <a:avLst/>
            <a:gdLst/>
            <a:ahLst/>
            <a:cxnLst/>
            <a:rect l="l" t="t" r="r" b="b"/>
            <a:pathLst>
              <a:path w="2716861" h="1699273">
                <a:moveTo>
                  <a:pt x="0" y="0"/>
                </a:moveTo>
                <a:lnTo>
                  <a:pt x="2716861" y="0"/>
                </a:lnTo>
                <a:lnTo>
                  <a:pt x="2716861" y="1699273"/>
                </a:lnTo>
                <a:lnTo>
                  <a:pt x="0" y="1699273"/>
                </a:lnTo>
                <a:lnTo>
                  <a:pt x="0" y="0"/>
                </a:lnTo>
                <a:close/>
              </a:path>
            </a:pathLst>
          </a:custGeom>
          <a:blipFill>
            <a:blip r:embed="rId5"/>
            <a:stretch>
              <a:fillRect/>
            </a:stretch>
          </a:blipFill>
        </p:spPr>
        <p:txBody>
          <a:bodyPr/>
          <a:lstStyle/>
          <a:p>
            <a:endParaRPr lang="en-US"/>
          </a:p>
        </p:txBody>
      </p:sp>
      <p:sp>
        <p:nvSpPr>
          <p:cNvPr id="25" name="Freeform 25"/>
          <p:cNvSpPr/>
          <p:nvPr/>
        </p:nvSpPr>
        <p:spPr>
          <a:xfrm>
            <a:off x="4317125" y="7384808"/>
            <a:ext cx="2682870" cy="1882013"/>
          </a:xfrm>
          <a:custGeom>
            <a:avLst/>
            <a:gdLst/>
            <a:ahLst/>
            <a:cxnLst/>
            <a:rect l="l" t="t" r="r" b="b"/>
            <a:pathLst>
              <a:path w="2682870" h="1882013">
                <a:moveTo>
                  <a:pt x="0" y="0"/>
                </a:moveTo>
                <a:lnTo>
                  <a:pt x="2682871" y="0"/>
                </a:lnTo>
                <a:lnTo>
                  <a:pt x="2682871" y="1882013"/>
                </a:lnTo>
                <a:lnTo>
                  <a:pt x="0" y="1882013"/>
                </a:lnTo>
                <a:lnTo>
                  <a:pt x="0" y="0"/>
                </a:lnTo>
                <a:close/>
              </a:path>
            </a:pathLst>
          </a:custGeom>
          <a:blipFill>
            <a:blip r:embed="rId6"/>
            <a:stretch>
              <a:fillRect/>
            </a:stretch>
          </a:blipFill>
        </p:spPr>
        <p:txBody>
          <a:bodyPr/>
          <a:lstStyle/>
          <a:p>
            <a:endParaRPr lang="en-US"/>
          </a:p>
        </p:txBody>
      </p:sp>
      <p:sp>
        <p:nvSpPr>
          <p:cNvPr id="26" name="Freeform 26"/>
          <p:cNvSpPr/>
          <p:nvPr/>
        </p:nvSpPr>
        <p:spPr>
          <a:xfrm>
            <a:off x="6999996" y="7446069"/>
            <a:ext cx="4004525" cy="2002262"/>
          </a:xfrm>
          <a:custGeom>
            <a:avLst/>
            <a:gdLst/>
            <a:ahLst/>
            <a:cxnLst/>
            <a:rect l="l" t="t" r="r" b="b"/>
            <a:pathLst>
              <a:path w="4004525" h="2002262">
                <a:moveTo>
                  <a:pt x="0" y="0"/>
                </a:moveTo>
                <a:lnTo>
                  <a:pt x="4004524" y="0"/>
                </a:lnTo>
                <a:lnTo>
                  <a:pt x="4004524" y="2002262"/>
                </a:lnTo>
                <a:lnTo>
                  <a:pt x="0" y="2002262"/>
                </a:lnTo>
                <a:lnTo>
                  <a:pt x="0" y="0"/>
                </a:lnTo>
                <a:close/>
              </a:path>
            </a:pathLst>
          </a:custGeom>
          <a:blipFill>
            <a:blip r:embed="rId7"/>
            <a:stretch>
              <a:fillRect/>
            </a:stretch>
          </a:blipFill>
        </p:spPr>
        <p:txBody>
          <a:bodyPr/>
          <a:lstStyle/>
          <a:p>
            <a:endParaRPr lang="en-US"/>
          </a:p>
        </p:txBody>
      </p:sp>
      <p:sp>
        <p:nvSpPr>
          <p:cNvPr id="27" name="Freeform 27"/>
          <p:cNvSpPr/>
          <p:nvPr/>
        </p:nvSpPr>
        <p:spPr>
          <a:xfrm>
            <a:off x="11137870" y="6930747"/>
            <a:ext cx="2305246" cy="2311398"/>
          </a:xfrm>
          <a:custGeom>
            <a:avLst/>
            <a:gdLst/>
            <a:ahLst/>
            <a:cxnLst/>
            <a:rect l="l" t="t" r="r" b="b"/>
            <a:pathLst>
              <a:path w="2305246" h="2311398">
                <a:moveTo>
                  <a:pt x="0" y="0"/>
                </a:moveTo>
                <a:lnTo>
                  <a:pt x="2305246" y="0"/>
                </a:lnTo>
                <a:lnTo>
                  <a:pt x="2305246" y="2311398"/>
                </a:lnTo>
                <a:lnTo>
                  <a:pt x="0" y="2311398"/>
                </a:lnTo>
                <a:lnTo>
                  <a:pt x="0" y="0"/>
                </a:lnTo>
                <a:close/>
              </a:path>
            </a:pathLst>
          </a:custGeom>
          <a:blipFill>
            <a:blip r:embed="rId8"/>
            <a:stretch>
              <a:fillRect l="-25066" r="-25333"/>
            </a:stretch>
          </a:blipFill>
        </p:spPr>
        <p:txBody>
          <a:bodyPr/>
          <a:lstStyle/>
          <a:p>
            <a:endParaRPr lang="en-US"/>
          </a:p>
        </p:txBody>
      </p:sp>
      <p:sp>
        <p:nvSpPr>
          <p:cNvPr id="28" name="Freeform 28"/>
          <p:cNvSpPr/>
          <p:nvPr/>
        </p:nvSpPr>
        <p:spPr>
          <a:xfrm>
            <a:off x="14003700" y="7428348"/>
            <a:ext cx="2838446" cy="1882013"/>
          </a:xfrm>
          <a:custGeom>
            <a:avLst/>
            <a:gdLst/>
            <a:ahLst/>
            <a:cxnLst/>
            <a:rect l="l" t="t" r="r" b="b"/>
            <a:pathLst>
              <a:path w="2838446" h="1882013">
                <a:moveTo>
                  <a:pt x="0" y="0"/>
                </a:moveTo>
                <a:lnTo>
                  <a:pt x="2838447" y="0"/>
                </a:lnTo>
                <a:lnTo>
                  <a:pt x="2838447" y="1882013"/>
                </a:lnTo>
                <a:lnTo>
                  <a:pt x="0" y="1882013"/>
                </a:lnTo>
                <a:lnTo>
                  <a:pt x="0" y="0"/>
                </a:lnTo>
                <a:close/>
              </a:path>
            </a:pathLst>
          </a:custGeom>
          <a:blipFill>
            <a:blip r:embed="rId9"/>
            <a:stretch>
              <a:fillRect/>
            </a:stretch>
          </a:blipFill>
        </p:spPr>
        <p:txBody>
          <a:bodyPr/>
          <a:lstStyle/>
          <a:p>
            <a:endParaRPr lang="en-US"/>
          </a:p>
        </p:txBody>
      </p:sp>
      <p:sp>
        <p:nvSpPr>
          <p:cNvPr id="29" name="TextBox 29"/>
          <p:cNvSpPr txBox="1"/>
          <p:nvPr/>
        </p:nvSpPr>
        <p:spPr>
          <a:xfrm>
            <a:off x="668554" y="396951"/>
            <a:ext cx="7799596" cy="1385063"/>
          </a:xfrm>
          <a:prstGeom prst="rect">
            <a:avLst/>
          </a:prstGeom>
        </p:spPr>
        <p:txBody>
          <a:bodyPr lIns="0" tIns="0" rIns="0" bIns="0" rtlCol="0" anchor="t">
            <a:spAutoFit/>
          </a:bodyPr>
          <a:lstStyle/>
          <a:p>
            <a:pPr marL="0" lvl="0" indent="0" algn="l">
              <a:lnSpc>
                <a:spcPts val="11227"/>
              </a:lnSpc>
              <a:spcBef>
                <a:spcPct val="0"/>
              </a:spcBef>
            </a:pPr>
            <a:r>
              <a:rPr lang="en-US" sz="8019" spc="521">
                <a:solidFill>
                  <a:srgbClr val="516789"/>
                </a:solidFill>
                <a:latin typeface="DejaVu Serif Bold"/>
              </a:rPr>
              <a:t>Objective</a:t>
            </a:r>
          </a:p>
        </p:txBody>
      </p:sp>
      <p:sp>
        <p:nvSpPr>
          <p:cNvPr id="30" name="TextBox 30"/>
          <p:cNvSpPr txBox="1"/>
          <p:nvPr/>
        </p:nvSpPr>
        <p:spPr>
          <a:xfrm>
            <a:off x="680109" y="1940421"/>
            <a:ext cx="13406047" cy="4115873"/>
          </a:xfrm>
          <a:prstGeom prst="rect">
            <a:avLst/>
          </a:prstGeom>
        </p:spPr>
        <p:txBody>
          <a:bodyPr lIns="0" tIns="0" rIns="0" bIns="0" rtlCol="0" anchor="t">
            <a:spAutoFit/>
          </a:bodyPr>
          <a:lstStyle/>
          <a:p>
            <a:pPr algn="l">
              <a:lnSpc>
                <a:spcPts val="4665"/>
              </a:lnSpc>
            </a:pPr>
            <a:r>
              <a:rPr lang="en-US" sz="3332" spc="236">
                <a:solidFill>
                  <a:srgbClr val="000000"/>
                </a:solidFill>
                <a:latin typeface="Bree Serif"/>
              </a:rPr>
              <a:t>"Metrobas" is a user-friendly mobile app that</a:t>
            </a:r>
          </a:p>
          <a:p>
            <a:pPr marL="719543" lvl="1" indent="-359771" algn="l">
              <a:lnSpc>
                <a:spcPts val="4665"/>
              </a:lnSpc>
              <a:buFont typeface="Arial"/>
              <a:buChar char="•"/>
            </a:pPr>
            <a:r>
              <a:rPr lang="en-US" sz="3332" spc="236">
                <a:solidFill>
                  <a:srgbClr val="000000"/>
                </a:solidFill>
                <a:latin typeface="Bree Serif"/>
              </a:rPr>
              <a:t> helps users in Egypt choose the best public transportation routes based on their preferences, such as cost, time, or transfers, ensuring an enhanced commuting experience.</a:t>
            </a:r>
          </a:p>
          <a:p>
            <a:pPr marL="719543" lvl="1" indent="-359771" algn="l">
              <a:lnSpc>
                <a:spcPts val="4665"/>
              </a:lnSpc>
              <a:buFont typeface="Arial"/>
              <a:buChar char="•"/>
            </a:pPr>
            <a:r>
              <a:rPr lang="en-US" sz="3332" spc="236">
                <a:solidFill>
                  <a:srgbClr val="000000"/>
                </a:solidFill>
                <a:latin typeface="Bree Serif"/>
              </a:rPr>
              <a:t>ensures correct information</a:t>
            </a:r>
          </a:p>
          <a:p>
            <a:pPr algn="l">
              <a:lnSpc>
                <a:spcPts val="4665"/>
              </a:lnSpc>
            </a:pPr>
            <a:endParaRPr lang="en-US" sz="3332" spc="236">
              <a:solidFill>
                <a:srgbClr val="000000"/>
              </a:solidFill>
              <a:latin typeface="Bree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2923" y="4206924"/>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3681521" y="-230850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TextBox 4"/>
          <p:cNvSpPr txBox="1"/>
          <p:nvPr/>
        </p:nvSpPr>
        <p:spPr>
          <a:xfrm>
            <a:off x="1703853" y="-29409"/>
            <a:ext cx="13698293" cy="1162587"/>
          </a:xfrm>
          <a:prstGeom prst="rect">
            <a:avLst/>
          </a:prstGeom>
        </p:spPr>
        <p:txBody>
          <a:bodyPr lIns="0" tIns="0" rIns="0" bIns="0" rtlCol="0" anchor="t">
            <a:spAutoFit/>
          </a:bodyPr>
          <a:lstStyle/>
          <a:p>
            <a:pPr marL="0" lvl="0" indent="0" algn="l">
              <a:lnSpc>
                <a:spcPts val="9420"/>
              </a:lnSpc>
              <a:spcBef>
                <a:spcPct val="0"/>
              </a:spcBef>
            </a:pPr>
            <a:r>
              <a:rPr lang="en-US" sz="6728" spc="437">
                <a:solidFill>
                  <a:srgbClr val="516789"/>
                </a:solidFill>
                <a:latin typeface="DejaVu Serif Bold"/>
              </a:rPr>
              <a:t>Related Works ( Systems)</a:t>
            </a:r>
          </a:p>
        </p:txBody>
      </p:sp>
      <p:sp>
        <p:nvSpPr>
          <p:cNvPr id="5" name="Freeform 5"/>
          <p:cNvSpPr/>
          <p:nvPr/>
        </p:nvSpPr>
        <p:spPr>
          <a:xfrm>
            <a:off x="-2260523" y="4359324"/>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4">
              <a:alphaModFix amt="8999"/>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13833921" y="-215610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4">
              <a:alphaModFix amt="8999"/>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aphicFrame>
        <p:nvGraphicFramePr>
          <p:cNvPr id="7" name="Table 7"/>
          <p:cNvGraphicFramePr>
            <a:graphicFrameLocks noGrp="1"/>
          </p:cNvGraphicFramePr>
          <p:nvPr>
            <p:extLst>
              <p:ext uri="{D42A27DB-BD31-4B8C-83A1-F6EECF244321}">
                <p14:modId xmlns:p14="http://schemas.microsoft.com/office/powerpoint/2010/main" val="2813578252"/>
              </p:ext>
            </p:extLst>
          </p:nvPr>
        </p:nvGraphicFramePr>
        <p:xfrm>
          <a:off x="500583" y="1389691"/>
          <a:ext cx="17286832" cy="8655660"/>
        </p:xfrm>
        <a:graphic>
          <a:graphicData uri="http://schemas.openxmlformats.org/drawingml/2006/table">
            <a:tbl>
              <a:tblPr/>
              <a:tblGrid>
                <a:gridCol w="2160854">
                  <a:extLst>
                    <a:ext uri="{9D8B030D-6E8A-4147-A177-3AD203B41FA5}">
                      <a16:colId xmlns:a16="http://schemas.microsoft.com/office/drawing/2014/main" val="20000"/>
                    </a:ext>
                  </a:extLst>
                </a:gridCol>
                <a:gridCol w="2160854">
                  <a:extLst>
                    <a:ext uri="{9D8B030D-6E8A-4147-A177-3AD203B41FA5}">
                      <a16:colId xmlns:a16="http://schemas.microsoft.com/office/drawing/2014/main" val="20001"/>
                    </a:ext>
                  </a:extLst>
                </a:gridCol>
                <a:gridCol w="2160854">
                  <a:extLst>
                    <a:ext uri="{9D8B030D-6E8A-4147-A177-3AD203B41FA5}">
                      <a16:colId xmlns:a16="http://schemas.microsoft.com/office/drawing/2014/main" val="20002"/>
                    </a:ext>
                  </a:extLst>
                </a:gridCol>
                <a:gridCol w="2160854">
                  <a:extLst>
                    <a:ext uri="{9D8B030D-6E8A-4147-A177-3AD203B41FA5}">
                      <a16:colId xmlns:a16="http://schemas.microsoft.com/office/drawing/2014/main" val="20003"/>
                    </a:ext>
                  </a:extLst>
                </a:gridCol>
                <a:gridCol w="2160854">
                  <a:extLst>
                    <a:ext uri="{9D8B030D-6E8A-4147-A177-3AD203B41FA5}">
                      <a16:colId xmlns:a16="http://schemas.microsoft.com/office/drawing/2014/main" val="20004"/>
                    </a:ext>
                  </a:extLst>
                </a:gridCol>
                <a:gridCol w="2160854">
                  <a:extLst>
                    <a:ext uri="{9D8B030D-6E8A-4147-A177-3AD203B41FA5}">
                      <a16:colId xmlns:a16="http://schemas.microsoft.com/office/drawing/2014/main" val="20005"/>
                    </a:ext>
                  </a:extLst>
                </a:gridCol>
                <a:gridCol w="2160854">
                  <a:extLst>
                    <a:ext uri="{9D8B030D-6E8A-4147-A177-3AD203B41FA5}">
                      <a16:colId xmlns:a16="http://schemas.microsoft.com/office/drawing/2014/main" val="20006"/>
                    </a:ext>
                  </a:extLst>
                </a:gridCol>
                <a:gridCol w="2160854">
                  <a:extLst>
                    <a:ext uri="{9D8B030D-6E8A-4147-A177-3AD203B41FA5}">
                      <a16:colId xmlns:a16="http://schemas.microsoft.com/office/drawing/2014/main" val="20007"/>
                    </a:ext>
                  </a:extLst>
                </a:gridCol>
              </a:tblGrid>
              <a:tr h="1540305">
                <a:tc>
                  <a:txBody>
                    <a:bodyPr/>
                    <a:lstStyle/>
                    <a:p>
                      <a:pPr algn="ctr">
                        <a:lnSpc>
                          <a:spcPts val="41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Canva Sans 2 Bold"/>
                        </a:rPr>
                        <a:t>MOOVIT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Canva Sans 2 Bold"/>
                        </a:rPr>
                        <a:t>Transit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Canva Sans 2 Bold"/>
                        </a:rPr>
                        <a:t>Arkab</a:t>
                      </a:r>
                      <a:endParaRPr lang="en-US" sz="1100"/>
                    </a:p>
                    <a:p>
                      <a:pPr algn="ctr">
                        <a:lnSpc>
                          <a:spcPts val="4199"/>
                        </a:lnSpc>
                      </a:pPr>
                      <a:r>
                        <a:rPr lang="en-US" sz="2999">
                          <a:solidFill>
                            <a:srgbClr val="000000"/>
                          </a:solidFill>
                          <a:latin typeface="Canva Sans 2 Bold"/>
                        </a:rPr>
                        <a:t>Eh</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Canva Sans 2 Bold"/>
                        </a:rPr>
                        <a:t>Wasalni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Canva Sans 2 Bold"/>
                        </a:rPr>
                        <a:t>Cairo Metro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Canva Sans 2 Bold"/>
                        </a:rPr>
                        <a:t>Google Maps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Canva Sans 2 Bold"/>
                        </a:rPr>
                        <a:t>Metrobas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31213">
                <a:tc>
                  <a:txBody>
                    <a:bodyPr/>
                    <a:lstStyle/>
                    <a:p>
                      <a:pPr algn="ctr">
                        <a:lnSpc>
                          <a:spcPts val="2799"/>
                        </a:lnSpc>
                        <a:defRPr/>
                      </a:pPr>
                      <a:r>
                        <a:rPr lang="en-US" sz="1999">
                          <a:solidFill>
                            <a:srgbClr val="000000"/>
                          </a:solidFill>
                          <a:latin typeface="Canva Sans 2 Bold"/>
                        </a:rPr>
                        <a:t>In Egypt</a:t>
                      </a:r>
                      <a:endParaRPr lang="en-US" sz="1100"/>
                    </a:p>
                    <a:p>
                      <a:pPr algn="ctr">
                        <a:lnSpc>
                          <a:spcPts val="2520"/>
                        </a:lnSpc>
                      </a:pPr>
                      <a:r>
                        <a:rPr lang="en-US" sz="1800">
                          <a:solidFill>
                            <a:srgbClr val="000000"/>
                          </a:solidFill>
                          <a:latin typeface="Canva Sans 2 Bold"/>
                        </a:rPr>
                        <a:t>(Arabic)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3335">
                <a:tc>
                  <a:txBody>
                    <a:bodyPr/>
                    <a:lstStyle/>
                    <a:p>
                      <a:pPr algn="ctr">
                        <a:lnSpc>
                          <a:spcPts val="2659"/>
                        </a:lnSpc>
                        <a:defRPr/>
                      </a:pPr>
                      <a:r>
                        <a:rPr lang="en-US" sz="1899">
                          <a:solidFill>
                            <a:srgbClr val="000000"/>
                          </a:solidFill>
                          <a:latin typeface="Canva Sans 2 Bold"/>
                        </a:rPr>
                        <a:t>Availability of all means of transportation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49331">
                <a:tc>
                  <a:txBody>
                    <a:bodyPr/>
                    <a:lstStyle/>
                    <a:p>
                      <a:pPr algn="ctr">
                        <a:lnSpc>
                          <a:spcPts val="2659"/>
                        </a:lnSpc>
                        <a:defRPr/>
                      </a:pPr>
                      <a:r>
                        <a:rPr lang="en-US" sz="1899">
                          <a:solidFill>
                            <a:srgbClr val="000000"/>
                          </a:solidFill>
                          <a:latin typeface="Canva Sans 2 Bold"/>
                        </a:rPr>
                        <a:t>The Data up to date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30738">
                <a:tc>
                  <a:txBody>
                    <a:bodyPr/>
                    <a:lstStyle/>
                    <a:p>
                      <a:pPr algn="ctr">
                        <a:lnSpc>
                          <a:spcPts val="2799"/>
                        </a:lnSpc>
                        <a:defRPr/>
                      </a:pPr>
                      <a:r>
                        <a:rPr lang="en-US" sz="1999">
                          <a:solidFill>
                            <a:srgbClr val="000000"/>
                          </a:solidFill>
                          <a:latin typeface="Canva Sans 2 Bold"/>
                        </a:rPr>
                        <a:t>Having a map showing the route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30738">
                <a:tc>
                  <a:txBody>
                    <a:bodyPr/>
                    <a:lstStyle/>
                    <a:p>
                      <a:pPr algn="ctr">
                        <a:lnSpc>
                          <a:spcPts val="2799"/>
                        </a:lnSpc>
                        <a:defRPr/>
                      </a:pPr>
                      <a:r>
                        <a:rPr lang="en-US" sz="1999" dirty="0">
                          <a:solidFill>
                            <a:srgbClr val="000000"/>
                          </a:solidFill>
                          <a:latin typeface="Canva Sans 2 Bold"/>
                        </a:rPr>
                        <a:t>Taking user preferences to trip</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Freeform 8"/>
          <p:cNvSpPr/>
          <p:nvPr/>
        </p:nvSpPr>
        <p:spPr>
          <a:xfrm>
            <a:off x="3115891" y="8761580"/>
            <a:ext cx="1352494" cy="1009299"/>
          </a:xfrm>
          <a:custGeom>
            <a:avLst/>
            <a:gdLst/>
            <a:ahLst/>
            <a:cxnLst/>
            <a:rect l="l" t="t" r="r" b="b"/>
            <a:pathLst>
              <a:path w="1352494" h="1009299">
                <a:moveTo>
                  <a:pt x="0" y="0"/>
                </a:moveTo>
                <a:lnTo>
                  <a:pt x="1352495" y="0"/>
                </a:lnTo>
                <a:lnTo>
                  <a:pt x="1352495" y="1009298"/>
                </a:lnTo>
                <a:lnTo>
                  <a:pt x="0" y="1009298"/>
                </a:lnTo>
                <a:lnTo>
                  <a:pt x="0" y="0"/>
                </a:lnTo>
                <a:close/>
              </a:path>
            </a:pathLst>
          </a:custGeom>
          <a:blipFill>
            <a:blip r:embed="rId6"/>
            <a:stretch>
              <a:fillRect/>
            </a:stretch>
          </a:blipFill>
        </p:spPr>
        <p:txBody>
          <a:bodyPr/>
          <a:lstStyle/>
          <a:p>
            <a:endParaRPr lang="en-US"/>
          </a:p>
        </p:txBody>
      </p:sp>
      <p:sp>
        <p:nvSpPr>
          <p:cNvPr id="9" name="Freeform 9"/>
          <p:cNvSpPr/>
          <p:nvPr/>
        </p:nvSpPr>
        <p:spPr>
          <a:xfrm>
            <a:off x="3115891" y="7202120"/>
            <a:ext cx="1352494" cy="1009299"/>
          </a:xfrm>
          <a:custGeom>
            <a:avLst/>
            <a:gdLst/>
            <a:ahLst/>
            <a:cxnLst/>
            <a:rect l="l" t="t" r="r" b="b"/>
            <a:pathLst>
              <a:path w="1352494" h="1009299">
                <a:moveTo>
                  <a:pt x="0" y="0"/>
                </a:moveTo>
                <a:lnTo>
                  <a:pt x="1352495" y="0"/>
                </a:lnTo>
                <a:lnTo>
                  <a:pt x="1352495" y="1009298"/>
                </a:lnTo>
                <a:lnTo>
                  <a:pt x="0" y="1009298"/>
                </a:lnTo>
                <a:lnTo>
                  <a:pt x="0" y="0"/>
                </a:lnTo>
                <a:close/>
              </a:path>
            </a:pathLst>
          </a:custGeom>
          <a:blipFill>
            <a:blip r:embed="rId6"/>
            <a:stretch>
              <a:fillRect/>
            </a:stretch>
          </a:blipFill>
        </p:spPr>
        <p:txBody>
          <a:bodyPr/>
          <a:lstStyle/>
          <a:p>
            <a:endParaRPr lang="en-US"/>
          </a:p>
        </p:txBody>
      </p:sp>
      <p:sp>
        <p:nvSpPr>
          <p:cNvPr id="10" name="Freeform 10"/>
          <p:cNvSpPr/>
          <p:nvPr/>
        </p:nvSpPr>
        <p:spPr>
          <a:xfrm>
            <a:off x="16034140" y="8761580"/>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11" name="Freeform 11"/>
          <p:cNvSpPr/>
          <p:nvPr/>
        </p:nvSpPr>
        <p:spPr>
          <a:xfrm>
            <a:off x="16034140" y="7231955"/>
            <a:ext cx="1352494" cy="1009299"/>
          </a:xfrm>
          <a:custGeom>
            <a:avLst/>
            <a:gdLst/>
            <a:ahLst/>
            <a:cxnLst/>
            <a:rect l="l" t="t" r="r" b="b"/>
            <a:pathLst>
              <a:path w="1352494" h="1009299">
                <a:moveTo>
                  <a:pt x="0" y="0"/>
                </a:moveTo>
                <a:lnTo>
                  <a:pt x="1352494" y="0"/>
                </a:lnTo>
                <a:lnTo>
                  <a:pt x="1352494" y="1009299"/>
                </a:lnTo>
                <a:lnTo>
                  <a:pt x="0" y="1009299"/>
                </a:lnTo>
                <a:lnTo>
                  <a:pt x="0" y="0"/>
                </a:lnTo>
                <a:close/>
              </a:path>
            </a:pathLst>
          </a:custGeom>
          <a:blipFill>
            <a:blip r:embed="rId6"/>
            <a:stretch>
              <a:fillRect/>
            </a:stretch>
          </a:blipFill>
        </p:spPr>
        <p:txBody>
          <a:bodyPr/>
          <a:lstStyle/>
          <a:p>
            <a:endParaRPr lang="en-US"/>
          </a:p>
        </p:txBody>
      </p:sp>
      <p:sp>
        <p:nvSpPr>
          <p:cNvPr id="12" name="Freeform 12"/>
          <p:cNvSpPr/>
          <p:nvPr/>
        </p:nvSpPr>
        <p:spPr>
          <a:xfrm>
            <a:off x="16034140" y="3091590"/>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13" name="Freeform 13"/>
          <p:cNvSpPr/>
          <p:nvPr/>
        </p:nvSpPr>
        <p:spPr>
          <a:xfrm>
            <a:off x="16034140" y="4496462"/>
            <a:ext cx="1352494" cy="1009299"/>
          </a:xfrm>
          <a:custGeom>
            <a:avLst/>
            <a:gdLst/>
            <a:ahLst/>
            <a:cxnLst/>
            <a:rect l="l" t="t" r="r" b="b"/>
            <a:pathLst>
              <a:path w="1352494" h="1009299">
                <a:moveTo>
                  <a:pt x="0" y="0"/>
                </a:moveTo>
                <a:lnTo>
                  <a:pt x="1352494" y="0"/>
                </a:lnTo>
                <a:lnTo>
                  <a:pt x="1352494" y="1009299"/>
                </a:lnTo>
                <a:lnTo>
                  <a:pt x="0" y="1009299"/>
                </a:lnTo>
                <a:lnTo>
                  <a:pt x="0" y="0"/>
                </a:lnTo>
                <a:close/>
              </a:path>
            </a:pathLst>
          </a:custGeom>
          <a:blipFill>
            <a:blip r:embed="rId6"/>
            <a:stretch>
              <a:fillRect/>
            </a:stretch>
          </a:blipFill>
        </p:spPr>
        <p:txBody>
          <a:bodyPr/>
          <a:lstStyle/>
          <a:p>
            <a:endParaRPr lang="en-US"/>
          </a:p>
        </p:txBody>
      </p:sp>
      <p:sp>
        <p:nvSpPr>
          <p:cNvPr id="14" name="Freeform 14"/>
          <p:cNvSpPr/>
          <p:nvPr/>
        </p:nvSpPr>
        <p:spPr>
          <a:xfrm>
            <a:off x="7404143" y="3091590"/>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16" name="Freeform 16"/>
          <p:cNvSpPr/>
          <p:nvPr/>
        </p:nvSpPr>
        <p:spPr>
          <a:xfrm>
            <a:off x="5297061" y="7202120"/>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17" name="Freeform 17"/>
          <p:cNvSpPr/>
          <p:nvPr/>
        </p:nvSpPr>
        <p:spPr>
          <a:xfrm>
            <a:off x="5297061" y="4496462"/>
            <a:ext cx="1352494" cy="1009299"/>
          </a:xfrm>
          <a:custGeom>
            <a:avLst/>
            <a:gdLst/>
            <a:ahLst/>
            <a:cxnLst/>
            <a:rect l="l" t="t" r="r" b="b"/>
            <a:pathLst>
              <a:path w="1352494" h="1009299">
                <a:moveTo>
                  <a:pt x="0" y="0"/>
                </a:moveTo>
                <a:lnTo>
                  <a:pt x="1352494" y="0"/>
                </a:lnTo>
                <a:lnTo>
                  <a:pt x="1352494" y="1009299"/>
                </a:lnTo>
                <a:lnTo>
                  <a:pt x="0" y="1009299"/>
                </a:lnTo>
                <a:lnTo>
                  <a:pt x="0" y="0"/>
                </a:lnTo>
                <a:close/>
              </a:path>
            </a:pathLst>
          </a:custGeom>
          <a:blipFill>
            <a:blip r:embed="rId6"/>
            <a:stretch>
              <a:fillRect/>
            </a:stretch>
          </a:blipFill>
        </p:spPr>
        <p:txBody>
          <a:bodyPr/>
          <a:lstStyle/>
          <a:p>
            <a:endParaRPr lang="en-US"/>
          </a:p>
        </p:txBody>
      </p:sp>
      <p:sp>
        <p:nvSpPr>
          <p:cNvPr id="18" name="Freeform 18"/>
          <p:cNvSpPr/>
          <p:nvPr/>
        </p:nvSpPr>
        <p:spPr>
          <a:xfrm>
            <a:off x="3115891" y="4468837"/>
            <a:ext cx="1352494" cy="1009299"/>
          </a:xfrm>
          <a:custGeom>
            <a:avLst/>
            <a:gdLst/>
            <a:ahLst/>
            <a:cxnLst/>
            <a:rect l="l" t="t" r="r" b="b"/>
            <a:pathLst>
              <a:path w="1352494" h="1009299">
                <a:moveTo>
                  <a:pt x="0" y="0"/>
                </a:moveTo>
                <a:lnTo>
                  <a:pt x="1352495" y="0"/>
                </a:lnTo>
                <a:lnTo>
                  <a:pt x="1352495" y="1009298"/>
                </a:lnTo>
                <a:lnTo>
                  <a:pt x="0" y="1009298"/>
                </a:lnTo>
                <a:lnTo>
                  <a:pt x="0" y="0"/>
                </a:lnTo>
                <a:close/>
              </a:path>
            </a:pathLst>
          </a:custGeom>
          <a:blipFill>
            <a:blip r:embed="rId6"/>
            <a:stretch>
              <a:fillRect/>
            </a:stretch>
          </a:blipFill>
        </p:spPr>
        <p:txBody>
          <a:bodyPr/>
          <a:lstStyle/>
          <a:p>
            <a:endParaRPr lang="en-US"/>
          </a:p>
        </p:txBody>
      </p:sp>
      <p:sp>
        <p:nvSpPr>
          <p:cNvPr id="19" name="Freeform 19"/>
          <p:cNvSpPr/>
          <p:nvPr/>
        </p:nvSpPr>
        <p:spPr>
          <a:xfrm>
            <a:off x="9559078" y="8791415"/>
            <a:ext cx="1352494" cy="1009299"/>
          </a:xfrm>
          <a:custGeom>
            <a:avLst/>
            <a:gdLst/>
            <a:ahLst/>
            <a:cxnLst/>
            <a:rect l="l" t="t" r="r" b="b"/>
            <a:pathLst>
              <a:path w="1352494" h="1009299">
                <a:moveTo>
                  <a:pt x="0" y="0"/>
                </a:moveTo>
                <a:lnTo>
                  <a:pt x="1352494" y="0"/>
                </a:lnTo>
                <a:lnTo>
                  <a:pt x="1352494" y="1009299"/>
                </a:lnTo>
                <a:lnTo>
                  <a:pt x="0" y="1009299"/>
                </a:lnTo>
                <a:lnTo>
                  <a:pt x="0" y="0"/>
                </a:lnTo>
                <a:close/>
              </a:path>
            </a:pathLst>
          </a:custGeom>
          <a:blipFill>
            <a:blip r:embed="rId6"/>
            <a:stretch>
              <a:fillRect/>
            </a:stretch>
          </a:blipFill>
        </p:spPr>
        <p:txBody>
          <a:bodyPr/>
          <a:lstStyle/>
          <a:p>
            <a:endParaRPr lang="en-US"/>
          </a:p>
        </p:txBody>
      </p:sp>
      <p:sp>
        <p:nvSpPr>
          <p:cNvPr id="20" name="Freeform 20"/>
          <p:cNvSpPr/>
          <p:nvPr/>
        </p:nvSpPr>
        <p:spPr>
          <a:xfrm>
            <a:off x="13814871" y="8761580"/>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21" name="Freeform 21"/>
          <p:cNvSpPr/>
          <p:nvPr/>
        </p:nvSpPr>
        <p:spPr>
          <a:xfrm>
            <a:off x="13814871" y="7231955"/>
            <a:ext cx="1352494" cy="1009299"/>
          </a:xfrm>
          <a:custGeom>
            <a:avLst/>
            <a:gdLst/>
            <a:ahLst/>
            <a:cxnLst/>
            <a:rect l="l" t="t" r="r" b="b"/>
            <a:pathLst>
              <a:path w="1352494" h="1009299">
                <a:moveTo>
                  <a:pt x="0" y="0"/>
                </a:moveTo>
                <a:lnTo>
                  <a:pt x="1352494" y="0"/>
                </a:lnTo>
                <a:lnTo>
                  <a:pt x="1352494" y="1009299"/>
                </a:lnTo>
                <a:lnTo>
                  <a:pt x="0" y="1009299"/>
                </a:lnTo>
                <a:lnTo>
                  <a:pt x="0" y="0"/>
                </a:lnTo>
                <a:close/>
              </a:path>
            </a:pathLst>
          </a:custGeom>
          <a:blipFill>
            <a:blip r:embed="rId6"/>
            <a:stretch>
              <a:fillRect/>
            </a:stretch>
          </a:blipFill>
        </p:spPr>
        <p:txBody>
          <a:bodyPr/>
          <a:lstStyle/>
          <a:p>
            <a:endParaRPr lang="en-US"/>
          </a:p>
        </p:txBody>
      </p:sp>
      <p:sp>
        <p:nvSpPr>
          <p:cNvPr id="22" name="Freeform 22"/>
          <p:cNvSpPr/>
          <p:nvPr/>
        </p:nvSpPr>
        <p:spPr>
          <a:xfrm>
            <a:off x="13814871" y="3091590"/>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23" name="Freeform 23"/>
          <p:cNvSpPr/>
          <p:nvPr/>
        </p:nvSpPr>
        <p:spPr>
          <a:xfrm>
            <a:off x="11751559" y="3091590"/>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24" name="Freeform 24"/>
          <p:cNvSpPr/>
          <p:nvPr/>
        </p:nvSpPr>
        <p:spPr>
          <a:xfrm>
            <a:off x="9559078" y="3091590"/>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25" name="Freeform 25"/>
          <p:cNvSpPr/>
          <p:nvPr/>
        </p:nvSpPr>
        <p:spPr>
          <a:xfrm>
            <a:off x="3267675" y="3091590"/>
            <a:ext cx="1048926" cy="1068969"/>
          </a:xfrm>
          <a:custGeom>
            <a:avLst/>
            <a:gdLst/>
            <a:ahLst/>
            <a:cxnLst/>
            <a:rect l="l" t="t" r="r" b="b"/>
            <a:pathLst>
              <a:path w="1048926" h="1068969">
                <a:moveTo>
                  <a:pt x="0" y="0"/>
                </a:moveTo>
                <a:lnTo>
                  <a:pt x="1048927" y="0"/>
                </a:lnTo>
                <a:lnTo>
                  <a:pt x="1048927" y="1068969"/>
                </a:lnTo>
                <a:lnTo>
                  <a:pt x="0" y="1068969"/>
                </a:lnTo>
                <a:lnTo>
                  <a:pt x="0" y="0"/>
                </a:lnTo>
                <a:close/>
              </a:path>
            </a:pathLst>
          </a:custGeom>
          <a:blipFill>
            <a:blip r:embed="rId7"/>
            <a:stretch>
              <a:fillRect/>
            </a:stretch>
          </a:blipFill>
        </p:spPr>
        <p:txBody>
          <a:bodyPr/>
          <a:lstStyle/>
          <a:p>
            <a:endParaRPr lang="en-US"/>
          </a:p>
        </p:txBody>
      </p:sp>
      <p:sp>
        <p:nvSpPr>
          <p:cNvPr id="26" name="Freeform 26"/>
          <p:cNvSpPr/>
          <p:nvPr/>
        </p:nvSpPr>
        <p:spPr>
          <a:xfrm>
            <a:off x="9710862" y="4466627"/>
            <a:ext cx="1048926" cy="1068969"/>
          </a:xfrm>
          <a:custGeom>
            <a:avLst/>
            <a:gdLst/>
            <a:ahLst/>
            <a:cxnLst/>
            <a:rect l="l" t="t" r="r" b="b"/>
            <a:pathLst>
              <a:path w="1048926" h="1068969">
                <a:moveTo>
                  <a:pt x="0" y="0"/>
                </a:moveTo>
                <a:lnTo>
                  <a:pt x="1048926" y="0"/>
                </a:lnTo>
                <a:lnTo>
                  <a:pt x="1048926" y="1068969"/>
                </a:lnTo>
                <a:lnTo>
                  <a:pt x="0" y="1068969"/>
                </a:lnTo>
                <a:lnTo>
                  <a:pt x="0" y="0"/>
                </a:lnTo>
                <a:close/>
              </a:path>
            </a:pathLst>
          </a:custGeom>
          <a:blipFill>
            <a:blip r:embed="rId7"/>
            <a:stretch>
              <a:fillRect/>
            </a:stretch>
          </a:blipFill>
        </p:spPr>
        <p:txBody>
          <a:bodyPr/>
          <a:lstStyle/>
          <a:p>
            <a:endParaRPr lang="en-US"/>
          </a:p>
        </p:txBody>
      </p:sp>
      <p:sp>
        <p:nvSpPr>
          <p:cNvPr id="27" name="Freeform 27"/>
          <p:cNvSpPr/>
          <p:nvPr/>
        </p:nvSpPr>
        <p:spPr>
          <a:xfrm>
            <a:off x="9728803" y="7202120"/>
            <a:ext cx="1048926" cy="1068969"/>
          </a:xfrm>
          <a:custGeom>
            <a:avLst/>
            <a:gdLst/>
            <a:ahLst/>
            <a:cxnLst/>
            <a:rect l="l" t="t" r="r" b="b"/>
            <a:pathLst>
              <a:path w="1048926" h="1068969">
                <a:moveTo>
                  <a:pt x="0" y="0"/>
                </a:moveTo>
                <a:lnTo>
                  <a:pt x="1048926" y="0"/>
                </a:lnTo>
                <a:lnTo>
                  <a:pt x="1048926" y="1068969"/>
                </a:lnTo>
                <a:lnTo>
                  <a:pt x="0" y="1068969"/>
                </a:lnTo>
                <a:lnTo>
                  <a:pt x="0" y="0"/>
                </a:lnTo>
                <a:close/>
              </a:path>
            </a:pathLst>
          </a:custGeom>
          <a:blipFill>
            <a:blip r:embed="rId7"/>
            <a:stretch>
              <a:fillRect/>
            </a:stretch>
          </a:blipFill>
        </p:spPr>
        <p:txBody>
          <a:bodyPr/>
          <a:lstStyle/>
          <a:p>
            <a:endParaRPr lang="en-US"/>
          </a:p>
        </p:txBody>
      </p:sp>
      <p:sp>
        <p:nvSpPr>
          <p:cNvPr id="29" name="Freeform 29"/>
          <p:cNvSpPr/>
          <p:nvPr/>
        </p:nvSpPr>
        <p:spPr>
          <a:xfrm>
            <a:off x="11903343" y="4466627"/>
            <a:ext cx="1048926" cy="1068969"/>
          </a:xfrm>
          <a:custGeom>
            <a:avLst/>
            <a:gdLst/>
            <a:ahLst/>
            <a:cxnLst/>
            <a:rect l="l" t="t" r="r" b="b"/>
            <a:pathLst>
              <a:path w="1048926" h="1068969">
                <a:moveTo>
                  <a:pt x="0" y="0"/>
                </a:moveTo>
                <a:lnTo>
                  <a:pt x="1048926" y="0"/>
                </a:lnTo>
                <a:lnTo>
                  <a:pt x="1048926" y="1068969"/>
                </a:lnTo>
                <a:lnTo>
                  <a:pt x="0" y="1068969"/>
                </a:lnTo>
                <a:lnTo>
                  <a:pt x="0" y="0"/>
                </a:lnTo>
                <a:close/>
              </a:path>
            </a:pathLst>
          </a:custGeom>
          <a:blipFill>
            <a:blip r:embed="rId7"/>
            <a:stretch>
              <a:fillRect/>
            </a:stretch>
          </a:blipFill>
        </p:spPr>
        <p:txBody>
          <a:bodyPr/>
          <a:lstStyle/>
          <a:p>
            <a:endParaRPr lang="en-US"/>
          </a:p>
        </p:txBody>
      </p:sp>
      <p:sp>
        <p:nvSpPr>
          <p:cNvPr id="30" name="Freeform 30"/>
          <p:cNvSpPr/>
          <p:nvPr/>
        </p:nvSpPr>
        <p:spPr>
          <a:xfrm>
            <a:off x="11903343" y="8791415"/>
            <a:ext cx="1048926" cy="1068969"/>
          </a:xfrm>
          <a:custGeom>
            <a:avLst/>
            <a:gdLst/>
            <a:ahLst/>
            <a:cxnLst/>
            <a:rect l="l" t="t" r="r" b="b"/>
            <a:pathLst>
              <a:path w="1048926" h="1068969">
                <a:moveTo>
                  <a:pt x="0" y="0"/>
                </a:moveTo>
                <a:lnTo>
                  <a:pt x="1048926" y="0"/>
                </a:lnTo>
                <a:lnTo>
                  <a:pt x="1048926" y="1068969"/>
                </a:lnTo>
                <a:lnTo>
                  <a:pt x="0" y="1068969"/>
                </a:lnTo>
                <a:lnTo>
                  <a:pt x="0" y="0"/>
                </a:lnTo>
                <a:close/>
              </a:path>
            </a:pathLst>
          </a:custGeom>
          <a:blipFill>
            <a:blip r:embed="rId7"/>
            <a:stretch>
              <a:fillRect/>
            </a:stretch>
          </a:blipFill>
        </p:spPr>
        <p:txBody>
          <a:bodyPr/>
          <a:lstStyle/>
          <a:p>
            <a:endParaRPr lang="en-US"/>
          </a:p>
        </p:txBody>
      </p:sp>
      <p:sp>
        <p:nvSpPr>
          <p:cNvPr id="31" name="Freeform 31"/>
          <p:cNvSpPr/>
          <p:nvPr/>
        </p:nvSpPr>
        <p:spPr>
          <a:xfrm>
            <a:off x="7555927" y="8761580"/>
            <a:ext cx="1048926" cy="1068969"/>
          </a:xfrm>
          <a:custGeom>
            <a:avLst/>
            <a:gdLst/>
            <a:ahLst/>
            <a:cxnLst/>
            <a:rect l="l" t="t" r="r" b="b"/>
            <a:pathLst>
              <a:path w="1048926" h="1068969">
                <a:moveTo>
                  <a:pt x="0" y="0"/>
                </a:moveTo>
                <a:lnTo>
                  <a:pt x="1048926" y="0"/>
                </a:lnTo>
                <a:lnTo>
                  <a:pt x="1048926" y="1068969"/>
                </a:lnTo>
                <a:lnTo>
                  <a:pt x="0" y="1068969"/>
                </a:lnTo>
                <a:lnTo>
                  <a:pt x="0" y="0"/>
                </a:lnTo>
                <a:close/>
              </a:path>
            </a:pathLst>
          </a:custGeom>
          <a:blipFill>
            <a:blip r:embed="rId7"/>
            <a:stretch>
              <a:fillRect/>
            </a:stretch>
          </a:blipFill>
        </p:spPr>
        <p:txBody>
          <a:bodyPr/>
          <a:lstStyle/>
          <a:p>
            <a:endParaRPr lang="en-US"/>
          </a:p>
        </p:txBody>
      </p:sp>
      <p:sp>
        <p:nvSpPr>
          <p:cNvPr id="32" name="Freeform 32"/>
          <p:cNvSpPr/>
          <p:nvPr/>
        </p:nvSpPr>
        <p:spPr>
          <a:xfrm>
            <a:off x="7555927" y="7172284"/>
            <a:ext cx="1048926" cy="1068969"/>
          </a:xfrm>
          <a:custGeom>
            <a:avLst/>
            <a:gdLst/>
            <a:ahLst/>
            <a:cxnLst/>
            <a:rect l="l" t="t" r="r" b="b"/>
            <a:pathLst>
              <a:path w="1048926" h="1068969">
                <a:moveTo>
                  <a:pt x="0" y="0"/>
                </a:moveTo>
                <a:lnTo>
                  <a:pt x="1048926" y="0"/>
                </a:lnTo>
                <a:lnTo>
                  <a:pt x="1048926" y="1068970"/>
                </a:lnTo>
                <a:lnTo>
                  <a:pt x="0" y="1068970"/>
                </a:lnTo>
                <a:lnTo>
                  <a:pt x="0" y="0"/>
                </a:lnTo>
                <a:close/>
              </a:path>
            </a:pathLst>
          </a:custGeom>
          <a:blipFill>
            <a:blip r:embed="rId7"/>
            <a:stretch>
              <a:fillRect/>
            </a:stretch>
          </a:blipFill>
        </p:spPr>
        <p:txBody>
          <a:bodyPr/>
          <a:lstStyle/>
          <a:p>
            <a:endParaRPr lang="en-US"/>
          </a:p>
        </p:txBody>
      </p:sp>
      <p:sp>
        <p:nvSpPr>
          <p:cNvPr id="33" name="Freeform 33"/>
          <p:cNvSpPr/>
          <p:nvPr/>
        </p:nvSpPr>
        <p:spPr>
          <a:xfrm>
            <a:off x="7555927" y="4468837"/>
            <a:ext cx="1048926" cy="1068969"/>
          </a:xfrm>
          <a:custGeom>
            <a:avLst/>
            <a:gdLst/>
            <a:ahLst/>
            <a:cxnLst/>
            <a:rect l="l" t="t" r="r" b="b"/>
            <a:pathLst>
              <a:path w="1048926" h="1068969">
                <a:moveTo>
                  <a:pt x="0" y="0"/>
                </a:moveTo>
                <a:lnTo>
                  <a:pt x="1048926" y="0"/>
                </a:lnTo>
                <a:lnTo>
                  <a:pt x="1048926" y="1068969"/>
                </a:lnTo>
                <a:lnTo>
                  <a:pt x="0" y="1068969"/>
                </a:lnTo>
                <a:lnTo>
                  <a:pt x="0" y="0"/>
                </a:lnTo>
                <a:close/>
              </a:path>
            </a:pathLst>
          </a:custGeom>
          <a:blipFill>
            <a:blip r:embed="rId7"/>
            <a:stretch>
              <a:fillRect/>
            </a:stretch>
          </a:blipFill>
        </p:spPr>
        <p:txBody>
          <a:bodyPr/>
          <a:lstStyle/>
          <a:p>
            <a:endParaRPr lang="en-US"/>
          </a:p>
        </p:txBody>
      </p:sp>
      <p:sp>
        <p:nvSpPr>
          <p:cNvPr id="34" name="Freeform 34"/>
          <p:cNvSpPr/>
          <p:nvPr/>
        </p:nvSpPr>
        <p:spPr>
          <a:xfrm>
            <a:off x="5448844" y="3091590"/>
            <a:ext cx="1048926" cy="1068969"/>
          </a:xfrm>
          <a:custGeom>
            <a:avLst/>
            <a:gdLst/>
            <a:ahLst/>
            <a:cxnLst/>
            <a:rect l="l" t="t" r="r" b="b"/>
            <a:pathLst>
              <a:path w="1048926" h="1068969">
                <a:moveTo>
                  <a:pt x="0" y="0"/>
                </a:moveTo>
                <a:lnTo>
                  <a:pt x="1048927" y="0"/>
                </a:lnTo>
                <a:lnTo>
                  <a:pt x="1048927" y="1068969"/>
                </a:lnTo>
                <a:lnTo>
                  <a:pt x="0" y="1068969"/>
                </a:lnTo>
                <a:lnTo>
                  <a:pt x="0" y="0"/>
                </a:lnTo>
                <a:close/>
              </a:path>
            </a:pathLst>
          </a:custGeom>
          <a:blipFill>
            <a:blip r:embed="rId7"/>
            <a:stretch>
              <a:fillRect/>
            </a:stretch>
          </a:blipFill>
        </p:spPr>
        <p:txBody>
          <a:bodyPr/>
          <a:lstStyle/>
          <a:p>
            <a:endParaRPr lang="en-US"/>
          </a:p>
        </p:txBody>
      </p:sp>
      <p:sp>
        <p:nvSpPr>
          <p:cNvPr id="35" name="Freeform 35"/>
          <p:cNvSpPr/>
          <p:nvPr/>
        </p:nvSpPr>
        <p:spPr>
          <a:xfrm>
            <a:off x="7555927" y="5820086"/>
            <a:ext cx="1048926" cy="1068969"/>
          </a:xfrm>
          <a:custGeom>
            <a:avLst/>
            <a:gdLst/>
            <a:ahLst/>
            <a:cxnLst/>
            <a:rect l="l" t="t" r="r" b="b"/>
            <a:pathLst>
              <a:path w="1048926" h="1068969">
                <a:moveTo>
                  <a:pt x="0" y="0"/>
                </a:moveTo>
                <a:lnTo>
                  <a:pt x="1048926" y="0"/>
                </a:lnTo>
                <a:lnTo>
                  <a:pt x="1048926" y="1068969"/>
                </a:lnTo>
                <a:lnTo>
                  <a:pt x="0" y="1068969"/>
                </a:lnTo>
                <a:lnTo>
                  <a:pt x="0" y="0"/>
                </a:lnTo>
                <a:close/>
              </a:path>
            </a:pathLst>
          </a:custGeom>
          <a:blipFill>
            <a:blip r:embed="rId7"/>
            <a:stretch>
              <a:fillRect/>
            </a:stretch>
          </a:blipFill>
        </p:spPr>
        <p:txBody>
          <a:bodyPr/>
          <a:lstStyle/>
          <a:p>
            <a:endParaRPr lang="en-US"/>
          </a:p>
        </p:txBody>
      </p:sp>
      <p:sp>
        <p:nvSpPr>
          <p:cNvPr id="36" name="Freeform 36"/>
          <p:cNvSpPr/>
          <p:nvPr/>
        </p:nvSpPr>
        <p:spPr>
          <a:xfrm>
            <a:off x="9728803" y="5839136"/>
            <a:ext cx="1048926" cy="1068969"/>
          </a:xfrm>
          <a:custGeom>
            <a:avLst/>
            <a:gdLst/>
            <a:ahLst/>
            <a:cxnLst/>
            <a:rect l="l" t="t" r="r" b="b"/>
            <a:pathLst>
              <a:path w="1048926" h="1068969">
                <a:moveTo>
                  <a:pt x="0" y="0"/>
                </a:moveTo>
                <a:lnTo>
                  <a:pt x="1048926" y="0"/>
                </a:lnTo>
                <a:lnTo>
                  <a:pt x="1048926" y="1068969"/>
                </a:lnTo>
                <a:lnTo>
                  <a:pt x="0" y="1068969"/>
                </a:lnTo>
                <a:lnTo>
                  <a:pt x="0" y="0"/>
                </a:lnTo>
                <a:close/>
              </a:path>
            </a:pathLst>
          </a:custGeom>
          <a:blipFill>
            <a:blip r:embed="rId7"/>
            <a:stretch>
              <a:fillRect/>
            </a:stretch>
          </a:blipFill>
        </p:spPr>
        <p:txBody>
          <a:bodyPr/>
          <a:lstStyle/>
          <a:p>
            <a:endParaRPr lang="en-US"/>
          </a:p>
        </p:txBody>
      </p:sp>
      <p:sp>
        <p:nvSpPr>
          <p:cNvPr id="37" name="Freeform 37"/>
          <p:cNvSpPr/>
          <p:nvPr/>
        </p:nvSpPr>
        <p:spPr>
          <a:xfrm>
            <a:off x="13966655" y="5790250"/>
            <a:ext cx="1048926" cy="1068969"/>
          </a:xfrm>
          <a:custGeom>
            <a:avLst/>
            <a:gdLst/>
            <a:ahLst/>
            <a:cxnLst/>
            <a:rect l="l" t="t" r="r" b="b"/>
            <a:pathLst>
              <a:path w="1048926" h="1068969">
                <a:moveTo>
                  <a:pt x="0" y="0"/>
                </a:moveTo>
                <a:lnTo>
                  <a:pt x="1048926" y="0"/>
                </a:lnTo>
                <a:lnTo>
                  <a:pt x="1048926" y="1068970"/>
                </a:lnTo>
                <a:lnTo>
                  <a:pt x="0" y="1068970"/>
                </a:lnTo>
                <a:lnTo>
                  <a:pt x="0" y="0"/>
                </a:lnTo>
                <a:close/>
              </a:path>
            </a:pathLst>
          </a:custGeom>
          <a:blipFill>
            <a:blip r:embed="rId7"/>
            <a:stretch>
              <a:fillRect/>
            </a:stretch>
          </a:blipFill>
        </p:spPr>
        <p:txBody>
          <a:bodyPr/>
          <a:lstStyle/>
          <a:p>
            <a:endParaRPr lang="en-US"/>
          </a:p>
        </p:txBody>
      </p:sp>
      <p:sp>
        <p:nvSpPr>
          <p:cNvPr id="38" name="Freeform 38"/>
          <p:cNvSpPr/>
          <p:nvPr/>
        </p:nvSpPr>
        <p:spPr>
          <a:xfrm>
            <a:off x="16034140" y="5820086"/>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39" name="Freeform 39"/>
          <p:cNvSpPr/>
          <p:nvPr/>
        </p:nvSpPr>
        <p:spPr>
          <a:xfrm>
            <a:off x="5297061" y="5839136"/>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40" name="Freeform 40"/>
          <p:cNvSpPr/>
          <p:nvPr/>
        </p:nvSpPr>
        <p:spPr>
          <a:xfrm>
            <a:off x="3115891" y="5820086"/>
            <a:ext cx="1352494" cy="1009299"/>
          </a:xfrm>
          <a:custGeom>
            <a:avLst/>
            <a:gdLst/>
            <a:ahLst/>
            <a:cxnLst/>
            <a:rect l="l" t="t" r="r" b="b"/>
            <a:pathLst>
              <a:path w="1352494" h="1009299">
                <a:moveTo>
                  <a:pt x="0" y="0"/>
                </a:moveTo>
                <a:lnTo>
                  <a:pt x="1352495" y="0"/>
                </a:lnTo>
                <a:lnTo>
                  <a:pt x="1352495" y="1009298"/>
                </a:lnTo>
                <a:lnTo>
                  <a:pt x="0" y="1009298"/>
                </a:lnTo>
                <a:lnTo>
                  <a:pt x="0" y="0"/>
                </a:lnTo>
                <a:close/>
              </a:path>
            </a:pathLst>
          </a:custGeom>
          <a:blipFill>
            <a:blip r:embed="rId6"/>
            <a:stretch>
              <a:fillRect/>
            </a:stretch>
          </a:blipFill>
        </p:spPr>
        <p:txBody>
          <a:bodyPr/>
          <a:lstStyle/>
          <a:p>
            <a:endParaRPr lang="en-US"/>
          </a:p>
        </p:txBody>
      </p:sp>
      <p:sp>
        <p:nvSpPr>
          <p:cNvPr id="41" name="Freeform 41"/>
          <p:cNvSpPr/>
          <p:nvPr/>
        </p:nvSpPr>
        <p:spPr>
          <a:xfrm>
            <a:off x="11751559" y="7202120"/>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42" name="Freeform 42"/>
          <p:cNvSpPr/>
          <p:nvPr/>
        </p:nvSpPr>
        <p:spPr>
          <a:xfrm>
            <a:off x="11751559" y="5820086"/>
            <a:ext cx="1352494" cy="1009299"/>
          </a:xfrm>
          <a:custGeom>
            <a:avLst/>
            <a:gdLst/>
            <a:ahLst/>
            <a:cxnLst/>
            <a:rect l="l" t="t" r="r" b="b"/>
            <a:pathLst>
              <a:path w="1352494" h="1009299">
                <a:moveTo>
                  <a:pt x="0" y="0"/>
                </a:moveTo>
                <a:lnTo>
                  <a:pt x="1352494" y="0"/>
                </a:lnTo>
                <a:lnTo>
                  <a:pt x="1352494" y="1009298"/>
                </a:lnTo>
                <a:lnTo>
                  <a:pt x="0" y="1009298"/>
                </a:lnTo>
                <a:lnTo>
                  <a:pt x="0" y="0"/>
                </a:lnTo>
                <a:close/>
              </a:path>
            </a:pathLst>
          </a:custGeom>
          <a:blipFill>
            <a:blip r:embed="rId6"/>
            <a:stretch>
              <a:fillRect/>
            </a:stretch>
          </a:blipFill>
        </p:spPr>
        <p:txBody>
          <a:bodyPr/>
          <a:lstStyle/>
          <a:p>
            <a:endParaRPr lang="en-US"/>
          </a:p>
        </p:txBody>
      </p:sp>
      <p:sp>
        <p:nvSpPr>
          <p:cNvPr id="43" name="Freeform 31">
            <a:extLst>
              <a:ext uri="{FF2B5EF4-FFF2-40B4-BE49-F238E27FC236}">
                <a16:creationId xmlns:a16="http://schemas.microsoft.com/office/drawing/2014/main" id="{CE255108-8C79-09E4-0FDF-88CBC211E5F5}"/>
              </a:ext>
            </a:extLst>
          </p:cNvPr>
          <p:cNvSpPr/>
          <p:nvPr/>
        </p:nvSpPr>
        <p:spPr>
          <a:xfrm>
            <a:off x="5382219" y="8767023"/>
            <a:ext cx="1048926" cy="1068969"/>
          </a:xfrm>
          <a:custGeom>
            <a:avLst/>
            <a:gdLst/>
            <a:ahLst/>
            <a:cxnLst/>
            <a:rect l="l" t="t" r="r" b="b"/>
            <a:pathLst>
              <a:path w="1048926" h="1068969">
                <a:moveTo>
                  <a:pt x="0" y="0"/>
                </a:moveTo>
                <a:lnTo>
                  <a:pt x="1048926" y="0"/>
                </a:lnTo>
                <a:lnTo>
                  <a:pt x="1048926" y="1068969"/>
                </a:lnTo>
                <a:lnTo>
                  <a:pt x="0" y="1068969"/>
                </a:lnTo>
                <a:lnTo>
                  <a:pt x="0" y="0"/>
                </a:lnTo>
                <a:close/>
              </a:path>
            </a:pathLst>
          </a:custGeom>
          <a:blipFill>
            <a:blip r:embed="rId7"/>
            <a:stretch>
              <a:fillRect/>
            </a:stretch>
          </a:blipFill>
        </p:spPr>
        <p:txBody>
          <a:bodyPr/>
          <a:lstStyle/>
          <a:p>
            <a:endParaRPr lang="en-US"/>
          </a:p>
        </p:txBody>
      </p:sp>
      <p:sp>
        <p:nvSpPr>
          <p:cNvPr id="44" name="Freeform 13">
            <a:extLst>
              <a:ext uri="{FF2B5EF4-FFF2-40B4-BE49-F238E27FC236}">
                <a16:creationId xmlns:a16="http://schemas.microsoft.com/office/drawing/2014/main" id="{DD04BBCB-2DCF-08AD-1EA3-C604BAAC6498}"/>
              </a:ext>
            </a:extLst>
          </p:cNvPr>
          <p:cNvSpPr/>
          <p:nvPr/>
        </p:nvSpPr>
        <p:spPr>
          <a:xfrm>
            <a:off x="13794372" y="4520788"/>
            <a:ext cx="1352494" cy="1009299"/>
          </a:xfrm>
          <a:custGeom>
            <a:avLst/>
            <a:gdLst/>
            <a:ahLst/>
            <a:cxnLst/>
            <a:rect l="l" t="t" r="r" b="b"/>
            <a:pathLst>
              <a:path w="1352494" h="1009299">
                <a:moveTo>
                  <a:pt x="0" y="0"/>
                </a:moveTo>
                <a:lnTo>
                  <a:pt x="1352494" y="0"/>
                </a:lnTo>
                <a:lnTo>
                  <a:pt x="1352494" y="1009299"/>
                </a:lnTo>
                <a:lnTo>
                  <a:pt x="0" y="1009299"/>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1678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3885" y="8711163"/>
            <a:ext cx="5148157" cy="7722235"/>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000000">
                <a:alpha val="0"/>
              </a:srgbClr>
            </a:solidFill>
            <a:ln w="12700">
              <a:solidFill>
                <a:srgbClr val="000000"/>
              </a:solidFill>
            </a:ln>
          </p:spPr>
          <p:txBody>
            <a:bodyPr/>
            <a:lstStyle/>
            <a:p>
              <a:endParaRPr lang="en-US"/>
            </a:p>
          </p:txBody>
        </p:sp>
      </p:grpSp>
      <p:sp>
        <p:nvSpPr>
          <p:cNvPr id="4" name="Freeform 4"/>
          <p:cNvSpPr/>
          <p:nvPr/>
        </p:nvSpPr>
        <p:spPr>
          <a:xfrm>
            <a:off x="6826685" y="3068476"/>
            <a:ext cx="4634631" cy="6189824"/>
          </a:xfrm>
          <a:custGeom>
            <a:avLst/>
            <a:gdLst/>
            <a:ahLst/>
            <a:cxnLst/>
            <a:rect l="l" t="t" r="r" b="b"/>
            <a:pathLst>
              <a:path w="4634631" h="6189824">
                <a:moveTo>
                  <a:pt x="0" y="0"/>
                </a:moveTo>
                <a:lnTo>
                  <a:pt x="4634630" y="0"/>
                </a:lnTo>
                <a:lnTo>
                  <a:pt x="4634630" y="6189824"/>
                </a:lnTo>
                <a:lnTo>
                  <a:pt x="0" y="61898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2278348" y="495709"/>
            <a:ext cx="13731304" cy="2090779"/>
          </a:xfrm>
          <a:prstGeom prst="rect">
            <a:avLst/>
          </a:prstGeom>
        </p:spPr>
        <p:txBody>
          <a:bodyPr lIns="0" tIns="0" rIns="0" bIns="0" rtlCol="0" anchor="t">
            <a:spAutoFit/>
          </a:bodyPr>
          <a:lstStyle/>
          <a:p>
            <a:pPr algn="ctr">
              <a:lnSpc>
                <a:spcPts val="17060"/>
              </a:lnSpc>
              <a:spcBef>
                <a:spcPct val="0"/>
              </a:spcBef>
            </a:pPr>
            <a:r>
              <a:rPr lang="en-US" sz="12185">
                <a:solidFill>
                  <a:srgbClr val="FFFFFF"/>
                </a:solidFill>
                <a:latin typeface="Droid Serif Bold"/>
              </a:rPr>
              <a:t>What is new?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41738" y="221533"/>
            <a:ext cx="1575993" cy="1614334"/>
          </a:xfrm>
          <a:custGeom>
            <a:avLst/>
            <a:gdLst/>
            <a:ahLst/>
            <a:cxnLst/>
            <a:rect l="l" t="t" r="r" b="b"/>
            <a:pathLst>
              <a:path w="1575993" h="1614334">
                <a:moveTo>
                  <a:pt x="0" y="0"/>
                </a:moveTo>
                <a:lnTo>
                  <a:pt x="1575994" y="0"/>
                </a:lnTo>
                <a:lnTo>
                  <a:pt x="1575994" y="1614334"/>
                </a:lnTo>
                <a:lnTo>
                  <a:pt x="0" y="161433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55162" y="197756"/>
            <a:ext cx="11386576" cy="1427419"/>
          </a:xfrm>
          <a:prstGeom prst="rect">
            <a:avLst/>
          </a:prstGeom>
        </p:spPr>
        <p:txBody>
          <a:bodyPr lIns="0" tIns="0" rIns="0" bIns="0" rtlCol="0" anchor="t">
            <a:spAutoFit/>
          </a:bodyPr>
          <a:lstStyle/>
          <a:p>
            <a:pPr algn="l">
              <a:lnSpc>
                <a:spcPts val="5638"/>
              </a:lnSpc>
              <a:spcBef>
                <a:spcPct val="0"/>
              </a:spcBef>
            </a:pPr>
            <a:r>
              <a:rPr lang="en-US" sz="4027">
                <a:solidFill>
                  <a:srgbClr val="516789"/>
                </a:solidFill>
                <a:latin typeface="DejaVu Serif Bold"/>
              </a:rPr>
              <a:t>How the user can choose the path he wants to take?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1400</Words>
  <Application>Microsoft Office PowerPoint</Application>
  <PresentationFormat>Custom</PresentationFormat>
  <Paragraphs>242</Paragraphs>
  <Slides>42</Slides>
  <Notes>0</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42</vt:i4>
      </vt:variant>
    </vt:vector>
  </HeadingPairs>
  <TitlesOfParts>
    <vt:vector size="58" baseType="lpstr">
      <vt:lpstr>Canva Sans 2 Bold</vt:lpstr>
      <vt:lpstr>Arial</vt:lpstr>
      <vt:lpstr>Glacial Indifference</vt:lpstr>
      <vt:lpstr>TT Hoves</vt:lpstr>
      <vt:lpstr>Roboto Bold</vt:lpstr>
      <vt:lpstr>DejaVu Serif</vt:lpstr>
      <vt:lpstr>DejaVu Serif Bold</vt:lpstr>
      <vt:lpstr>Canva Sans 1</vt:lpstr>
      <vt:lpstr>Bree Serif</vt:lpstr>
      <vt:lpstr>Canva Sans 1 Bold</vt:lpstr>
      <vt:lpstr>Calibri</vt:lpstr>
      <vt:lpstr>Poppins Ultra-Bold</vt:lpstr>
      <vt:lpstr>Droid Serif Bold</vt:lpstr>
      <vt:lpstr>Helios Bold</vt:lpstr>
      <vt:lpstr>DejaVu Serif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Company Profile Business Presentation in Red Maroon White Geometric Style</dc:title>
  <cp:lastModifiedBy>صلاح الدين حسام محمد فؤاد</cp:lastModifiedBy>
  <cp:revision>3</cp:revision>
  <dcterms:created xsi:type="dcterms:W3CDTF">2006-08-16T00:00:00Z</dcterms:created>
  <dcterms:modified xsi:type="dcterms:W3CDTF">2024-06-30T15:35:59Z</dcterms:modified>
  <dc:identifier>DAGJDSwWV-8</dc:identifier>
</cp:coreProperties>
</file>